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56" r:id="rId3"/>
    <p:sldId id="258" r:id="rId4"/>
    <p:sldId id="270" r:id="rId5"/>
    <p:sldId id="271" r:id="rId6"/>
    <p:sldId id="272" r:id="rId7"/>
    <p:sldId id="273" r:id="rId8"/>
    <p:sldId id="274" r:id="rId9"/>
    <p:sldId id="275" r:id="rId10"/>
    <p:sldId id="276" r:id="rId11"/>
    <p:sldId id="277" r:id="rId12"/>
    <p:sldId id="278" r:id="rId13"/>
    <p:sldId id="280" r:id="rId14"/>
    <p:sldId id="281" r:id="rId15"/>
    <p:sldId id="282" r:id="rId16"/>
    <p:sldId id="269" r:id="rId17"/>
    <p:sldId id="283" r:id="rId18"/>
    <p:sldId id="26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51" autoAdjust="0"/>
  </p:normalViewPr>
  <p:slideViewPr>
    <p:cSldViewPr snapToGrid="0">
      <p:cViewPr varScale="1">
        <p:scale>
          <a:sx n="69" d="100"/>
          <a:sy n="69" d="100"/>
        </p:scale>
        <p:origin x="120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wmf"/><Relationship Id="rId5" Type="http://schemas.openxmlformats.org/officeDocument/2006/relationships/image" Target="../media/image9.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7.emf"/><Relationship Id="rId7" Type="http://schemas.openxmlformats.org/officeDocument/2006/relationships/image" Target="../media/image14.wmf"/><Relationship Id="rId2" Type="http://schemas.openxmlformats.org/officeDocument/2006/relationships/image" Target="../media/image6.emf"/><Relationship Id="rId1" Type="http://schemas.openxmlformats.org/officeDocument/2006/relationships/image" Target="../media/image5.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9"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ADFD2-B1AF-40C0-B7CF-B96B840BA489}" type="datetimeFigureOut">
              <a:rPr lang="zh-CN" altLang="en-US" smtClean="0"/>
              <a:t>2020/12/10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D2C17-5A31-44DF-A736-9162798F72EA}" type="slidenum">
              <a:rPr lang="zh-CN" altLang="en-US" smtClean="0"/>
              <a:t>‹#›</a:t>
            </a:fld>
            <a:endParaRPr lang="zh-CN" altLang="en-US"/>
          </a:p>
        </p:txBody>
      </p:sp>
    </p:spTree>
    <p:extLst>
      <p:ext uri="{BB962C8B-B14F-4D97-AF65-F5344CB8AC3E}">
        <p14:creationId xmlns:p14="http://schemas.microsoft.com/office/powerpoint/2010/main" val="3185044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Today I want to talk about the robust estimator and least square estimator. And apply them in </a:t>
            </a:r>
            <a:r>
              <a:rPr lang="en-US" altLang="zh-CN" sz="1200" dirty="0" err="1">
                <a:solidFill>
                  <a:schemeClr val="bg1"/>
                </a:solidFill>
                <a:latin typeface="Arial" panose="020B0604020202020204" pitchFamily="34" charset="0"/>
                <a:cs typeface="Arial" panose="020B0604020202020204" pitchFamily="34" charset="0"/>
              </a:rPr>
              <a:t>magnetotelluric</a:t>
            </a:r>
            <a:r>
              <a:rPr lang="en-US" altLang="zh-CN" sz="1200" dirty="0">
                <a:solidFill>
                  <a:schemeClr val="bg1"/>
                </a:solidFill>
                <a:latin typeface="Arial" panose="020B0604020202020204" pitchFamily="34" charset="0"/>
                <a:cs typeface="Arial" panose="020B0604020202020204" pitchFamily="34" charset="0"/>
              </a:rPr>
              <a:t> impedance estimation</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a:t>
            </a:fld>
            <a:endParaRPr lang="zh-CN" altLang="en-US"/>
          </a:p>
        </p:txBody>
      </p:sp>
    </p:spTree>
    <p:extLst>
      <p:ext uri="{BB962C8B-B14F-4D97-AF65-F5344CB8AC3E}">
        <p14:creationId xmlns:p14="http://schemas.microsoft.com/office/powerpoint/2010/main" val="22937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with Levy noise in electrical field, least square is still bad but robust method can almost deal with it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10</a:t>
            </a:fld>
            <a:endParaRPr lang="zh-CN" altLang="en-US"/>
          </a:p>
        </p:txBody>
      </p:sp>
    </p:spTree>
    <p:extLst>
      <p:ext uri="{BB962C8B-B14F-4D97-AF65-F5344CB8AC3E}">
        <p14:creationId xmlns:p14="http://schemas.microsoft.com/office/powerpoint/2010/main" val="317798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add noise in both electrical and magnetic field. We can see that when Gaussian noise exists in magnetic field, both least square and robust have down-biased results. The phase is still pretty good.</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11</a:t>
            </a:fld>
            <a:endParaRPr lang="zh-CN" altLang="en-US"/>
          </a:p>
        </p:txBody>
      </p:sp>
    </p:spTree>
    <p:extLst>
      <p:ext uri="{BB962C8B-B14F-4D97-AF65-F5344CB8AC3E}">
        <p14:creationId xmlns:p14="http://schemas.microsoft.com/office/powerpoint/2010/main" val="5815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more extreme noise, Cauchy noise  in magnetic field, two methods fail.</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12</a:t>
            </a:fld>
            <a:endParaRPr lang="zh-CN" altLang="en-US"/>
          </a:p>
        </p:txBody>
      </p:sp>
    </p:spTree>
    <p:extLst>
      <p:ext uri="{BB962C8B-B14F-4D97-AF65-F5344CB8AC3E}">
        <p14:creationId xmlns:p14="http://schemas.microsoft.com/office/powerpoint/2010/main" val="157059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Still with Levy noise, the results are much worse</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13</a:t>
            </a:fld>
            <a:endParaRPr lang="zh-CN" altLang="en-US"/>
          </a:p>
        </p:txBody>
      </p:sp>
    </p:spTree>
    <p:extLst>
      <p:ext uri="{BB962C8B-B14F-4D97-AF65-F5344CB8AC3E}">
        <p14:creationId xmlns:p14="http://schemas.microsoft.com/office/powerpoint/2010/main" val="196737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 I apply this two method in measured MT data collected from Tibet plateau. Here is the result. It seems results from least square is similar to the robust. This data is collected in this place.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14</a:t>
            </a:fld>
            <a:endParaRPr lang="zh-CN" altLang="en-US"/>
          </a:p>
        </p:txBody>
      </p:sp>
    </p:spTree>
    <p:extLst>
      <p:ext uri="{BB962C8B-B14F-4D97-AF65-F5344CB8AC3E}">
        <p14:creationId xmlns:p14="http://schemas.microsoft.com/office/powerpoint/2010/main" val="1052313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results from measured data, it is still very similar. Except for sometimes, the uncertainty for least square is larger the that from robust.</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15</a:t>
            </a:fld>
            <a:endParaRPr lang="zh-CN" altLang="en-US"/>
          </a:p>
        </p:txBody>
      </p:sp>
    </p:spTree>
    <p:extLst>
      <p:ext uri="{BB962C8B-B14F-4D97-AF65-F5344CB8AC3E}">
        <p14:creationId xmlns:p14="http://schemas.microsoft.com/office/powerpoint/2010/main" val="128244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now come to the conclusion.</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16</a:t>
            </a:fld>
            <a:endParaRPr lang="zh-CN" altLang="en-US"/>
          </a:p>
        </p:txBody>
      </p:sp>
    </p:spTree>
    <p:extLst>
      <p:ext uri="{BB962C8B-B14F-4D97-AF65-F5344CB8AC3E}">
        <p14:creationId xmlns:p14="http://schemas.microsoft.com/office/powerpoint/2010/main" val="81911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thank you for listening. And for questions?</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18</a:t>
            </a:fld>
            <a:endParaRPr lang="zh-CN" altLang="en-US"/>
          </a:p>
        </p:txBody>
      </p:sp>
    </p:spTree>
    <p:extLst>
      <p:ext uri="{BB962C8B-B14F-4D97-AF65-F5344CB8AC3E}">
        <p14:creationId xmlns:p14="http://schemas.microsoft.com/office/powerpoint/2010/main" val="3990697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outline. I want to talk about it in five parts. </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2</a:t>
            </a:fld>
            <a:endParaRPr lang="zh-CN" altLang="en-US"/>
          </a:p>
        </p:txBody>
      </p:sp>
    </p:spTree>
    <p:extLst>
      <p:ext uri="{BB962C8B-B14F-4D97-AF65-F5344CB8AC3E}">
        <p14:creationId xmlns:p14="http://schemas.microsoft.com/office/powerpoint/2010/main" val="257124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First, a brief introduction to the </a:t>
            </a:r>
            <a:r>
              <a:rPr lang="en-US" altLang="zh-CN" dirty="0" err="1"/>
              <a:t>magnetotelluric</a:t>
            </a:r>
            <a:r>
              <a:rPr lang="en-US" altLang="zh-CN" dirty="0"/>
              <a:t> method or MT.  MT </a:t>
            </a:r>
            <a:r>
              <a:rPr lang="en-US" altLang="zh-CN" sz="1200" dirty="0">
                <a:latin typeface="Times New Roman" panose="02020603050405020304" pitchFamily="18" charset="0"/>
                <a:cs typeface="Times New Roman" panose="02020603050405020304" pitchFamily="18" charset="0"/>
              </a:rPr>
              <a:t>is a geophysical exploration method to study the electric structure of the earth by using natural alternating electromagnetic fields. It takes the natural source as the signal and natural source is very weak, therefore, it can be easily affected by noise. Noise will affect the impedance estimation and thus inversion accuracy.  So it is very important to have unbiased impedance estimation.</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3</a:t>
            </a:fld>
            <a:endParaRPr lang="zh-CN" altLang="en-US"/>
          </a:p>
        </p:txBody>
      </p:sp>
    </p:spTree>
    <p:extLst>
      <p:ext uri="{BB962C8B-B14F-4D97-AF65-F5344CB8AC3E}">
        <p14:creationId xmlns:p14="http://schemas.microsoft.com/office/powerpoint/2010/main" val="316190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want to introduce some basic concepts about MT impedance estimation. In practice, we estimate the MT impedance from the measured electrical and magnetic signal. Because both electrical and magnetic field have two directions, the impedance is a four-component tensor. Here, </a:t>
            </a:r>
            <a:r>
              <a:rPr lang="en-US" altLang="zh-CN" dirty="0" err="1"/>
              <a:t>Zxx</a:t>
            </a:r>
            <a:r>
              <a:rPr lang="en-US" altLang="zh-CN" dirty="0"/>
              <a:t>, </a:t>
            </a:r>
            <a:r>
              <a:rPr lang="en-US" altLang="zh-CN" dirty="0" err="1"/>
              <a:t>Zxy</a:t>
            </a:r>
            <a:r>
              <a:rPr lang="en-US" altLang="zh-CN" dirty="0"/>
              <a:t>, </a:t>
            </a:r>
            <a:r>
              <a:rPr lang="en-US" altLang="zh-CN" dirty="0" err="1"/>
              <a:t>Zyx</a:t>
            </a:r>
            <a:r>
              <a:rPr lang="en-US" altLang="zh-CN" dirty="0"/>
              <a:t>, </a:t>
            </a:r>
            <a:r>
              <a:rPr lang="en-US" altLang="zh-CN" dirty="0" err="1"/>
              <a:t>Zyy</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4</a:t>
            </a:fld>
            <a:endParaRPr lang="zh-CN" altLang="en-US"/>
          </a:p>
        </p:txBody>
      </p:sp>
    </p:spTree>
    <p:extLst>
      <p:ext uri="{BB962C8B-B14F-4D97-AF65-F5344CB8AC3E}">
        <p14:creationId xmlns:p14="http://schemas.microsoft.com/office/powerpoint/2010/main" val="170143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have the electrical data E and magnetic data B. Let’s take one direction for example, here, the Ex and Bx, By are related by </a:t>
            </a:r>
            <a:r>
              <a:rPr lang="en-US" altLang="zh-CN" dirty="0" err="1"/>
              <a:t>Zxx</a:t>
            </a:r>
            <a:r>
              <a:rPr lang="en-US" altLang="zh-CN" dirty="0"/>
              <a:t> and </a:t>
            </a:r>
            <a:r>
              <a:rPr lang="en-US" altLang="zh-CN" dirty="0" err="1"/>
              <a:t>Zxy</a:t>
            </a:r>
            <a:r>
              <a:rPr lang="en-US" altLang="zh-CN" dirty="0"/>
              <a:t>. So what can we recall from this equation. Yeah, right, it is very similar to the linear regression that we have learnt. This handwriting is from HP, I think it can help recall what we have learnt about least square. Here, if we want to fit these data points with a straight line. Then we will do the derivate to the chi square error and enforce it into zeros and we can estimate the parameters. From linear algebra, this process can be simplified as this. </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5</a:t>
            </a:fld>
            <a:endParaRPr lang="zh-CN" altLang="en-US"/>
          </a:p>
        </p:txBody>
      </p:sp>
    </p:spTree>
    <p:extLst>
      <p:ext uri="{BB962C8B-B14F-4D97-AF65-F5344CB8AC3E}">
        <p14:creationId xmlns:p14="http://schemas.microsoft.com/office/powerpoint/2010/main" val="340201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that’s least square estimator, what about robust estimator. From this figure, we can see that red line is estimated from least square and it is oblivious that least square is easily affected by these outliers. To overcome this problem, robust estimator is proposed to </a:t>
            </a:r>
            <a:r>
              <a:rPr lang="en-US" altLang="zh-CN" dirty="0" err="1"/>
              <a:t>downweight</a:t>
            </a:r>
            <a:r>
              <a:rPr lang="en-US" altLang="zh-CN" dirty="0"/>
              <a:t> these outliers by this equation. And we can see, this black line, estimated from robust method is fitting the trend better.</a:t>
            </a:r>
          </a:p>
          <a:p>
            <a:endParaRPr lang="en-US" altLang="zh-CN" dirty="0"/>
          </a:p>
          <a:p>
            <a:r>
              <a:rPr lang="en-US" altLang="zh-CN" dirty="0"/>
              <a:t>After we estimate the parameters, we also want to know the uncertainty for these parameters. Traditionally, in MT impedance estimation, people like to use the error variance to represent the uncertainty. After this course, I’d like to use the Monte Carlo simulation to obtain the uncertainty. I sample 80% data to estimate the impedance with 100 times and use the 95% uncertainty limit like homework 4.</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6</a:t>
            </a:fld>
            <a:endParaRPr lang="zh-CN" altLang="en-US"/>
          </a:p>
        </p:txBody>
      </p:sp>
    </p:spTree>
    <p:extLst>
      <p:ext uri="{BB962C8B-B14F-4D97-AF65-F5344CB8AC3E}">
        <p14:creationId xmlns:p14="http://schemas.microsoft.com/office/powerpoint/2010/main" val="391117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have the synthetic MT data experiments, I add some synthetic noise to the data and then estimate the impedance to E or B or E and B.  Here, I choose three different distributed noise, Gaussian, Cauchy and Levy noise.  If we plot the QQ plot to the noise, we can find that Gaussian noise is a straight line  and Cauchy and Levy noise have long-tail. So these two noise are very strong.</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7</a:t>
            </a:fld>
            <a:endParaRPr lang="zh-CN" altLang="en-US"/>
          </a:p>
        </p:txBody>
      </p:sp>
    </p:spTree>
    <p:extLst>
      <p:ext uri="{BB962C8B-B14F-4D97-AF65-F5344CB8AC3E}">
        <p14:creationId xmlns:p14="http://schemas.microsoft.com/office/powerpoint/2010/main" val="185524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add 30% Gaussian noise in electrical field. Because it is synthetic data, we know the true impedance and impedance can be converted</a:t>
            </a:r>
            <a:r>
              <a:rPr lang="zh-CN" altLang="en-US" dirty="0"/>
              <a:t> </a:t>
            </a:r>
            <a:r>
              <a:rPr lang="en-US" altLang="zh-CN" dirty="0"/>
              <a:t>into</a:t>
            </a:r>
            <a:r>
              <a:rPr lang="zh-CN" altLang="en-US" dirty="0"/>
              <a:t> </a:t>
            </a:r>
            <a:r>
              <a:rPr lang="en-US" altLang="zh-CN" dirty="0"/>
              <a:t>apparent</a:t>
            </a:r>
            <a:r>
              <a:rPr lang="zh-CN" altLang="en-US" dirty="0"/>
              <a:t> </a:t>
            </a:r>
            <a:r>
              <a:rPr lang="en-US" altLang="zh-CN" dirty="0"/>
              <a:t>resistivity</a:t>
            </a:r>
            <a:r>
              <a:rPr lang="zh-CN" altLang="en-US" dirty="0"/>
              <a:t> </a:t>
            </a:r>
            <a:r>
              <a:rPr lang="en-US" altLang="zh-CN" dirty="0"/>
              <a:t>and</a:t>
            </a:r>
            <a:r>
              <a:rPr lang="zh-CN" altLang="en-US" dirty="0"/>
              <a:t> </a:t>
            </a:r>
            <a:r>
              <a:rPr lang="en-US" altLang="zh-CN" dirty="0"/>
              <a:t>phase.</a:t>
            </a:r>
            <a:r>
              <a:rPr lang="zh-CN" altLang="en-US" dirty="0"/>
              <a:t> </a:t>
            </a:r>
            <a:r>
              <a:rPr lang="en-US" altLang="zh-CN" dirty="0"/>
              <a:t>So</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with Gaussian noise in electrical field , both least square and robust performs well. </a:t>
            </a:r>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8</a:t>
            </a:fld>
            <a:endParaRPr lang="zh-CN" altLang="en-US"/>
          </a:p>
        </p:txBody>
      </p:sp>
    </p:spTree>
    <p:extLst>
      <p:ext uri="{BB962C8B-B14F-4D97-AF65-F5344CB8AC3E}">
        <p14:creationId xmlns:p14="http://schemas.microsoft.com/office/powerpoint/2010/main" val="199880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more extremely noise in electrical field, , here with Cauchy noise, least square seems have worse results but robust method is still pretty good.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2AD2C17-5A31-44DF-A736-9162798F72EA}" type="slidenum">
              <a:rPr lang="zh-CN" altLang="en-US" smtClean="0"/>
              <a:t>9</a:t>
            </a:fld>
            <a:endParaRPr lang="zh-CN" altLang="en-US"/>
          </a:p>
        </p:txBody>
      </p:sp>
    </p:spTree>
    <p:extLst>
      <p:ext uri="{BB962C8B-B14F-4D97-AF65-F5344CB8AC3E}">
        <p14:creationId xmlns:p14="http://schemas.microsoft.com/office/powerpoint/2010/main" val="2048851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8B0D28B-1964-4479-9B76-E478291D363B}"/>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pic>
        <p:nvPicPr>
          <p:cNvPr id="10" name="图片 9">
            <a:extLst>
              <a:ext uri="{FF2B5EF4-FFF2-40B4-BE49-F238E27FC236}">
                <a16:creationId xmlns:a16="http://schemas.microsoft.com/office/drawing/2014/main" id="{D96AF624-B57A-424D-8180-002CC0C084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8969" y="23814"/>
            <a:ext cx="2333478" cy="1068340"/>
          </a:xfrm>
          <a:prstGeom prst="rect">
            <a:avLst/>
          </a:prstGeom>
        </p:spPr>
      </p:pic>
      <p:sp>
        <p:nvSpPr>
          <p:cNvPr id="11" name="文本框 10">
            <a:extLst>
              <a:ext uri="{FF2B5EF4-FFF2-40B4-BE49-F238E27FC236}">
                <a16:creationId xmlns:a16="http://schemas.microsoft.com/office/drawing/2014/main" id="{48E609F4-CE8E-4F1B-8322-72C6294DEC0D}"/>
              </a:ext>
            </a:extLst>
          </p:cNvPr>
          <p:cNvSpPr txBox="1"/>
          <p:nvPr userDrawn="1"/>
        </p:nvSpPr>
        <p:spPr>
          <a:xfrm>
            <a:off x="0" y="1030288"/>
            <a:ext cx="12192000" cy="165520"/>
          </a:xfrm>
          <a:prstGeom prst="rect">
            <a:avLst/>
          </a:prstGeom>
          <a:solidFill>
            <a:schemeClr val="accent2"/>
          </a:solidFill>
        </p:spPr>
        <p:txBody>
          <a:bodyPr wrap="square" rtlCol="0">
            <a:spAutoFit/>
          </a:bodyPr>
          <a:lstStyle/>
          <a:p>
            <a:endParaRPr lang="zh-CN" altLang="en-US" dirty="0"/>
          </a:p>
        </p:txBody>
      </p:sp>
      <p:pic>
        <p:nvPicPr>
          <p:cNvPr id="13" name="图片 12">
            <a:extLst>
              <a:ext uri="{FF2B5EF4-FFF2-40B4-BE49-F238E27FC236}">
                <a16:creationId xmlns:a16="http://schemas.microsoft.com/office/drawing/2014/main" id="{CC01B7C0-0FA6-4EA8-9A18-2B34056BDA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39" y="6060463"/>
            <a:ext cx="12213139" cy="773723"/>
          </a:xfrm>
          <a:prstGeom prst="rect">
            <a:avLst/>
          </a:prstGeom>
        </p:spPr>
      </p:pic>
      <p:sp>
        <p:nvSpPr>
          <p:cNvPr id="14" name="文本框 13">
            <a:extLst>
              <a:ext uri="{FF2B5EF4-FFF2-40B4-BE49-F238E27FC236}">
                <a16:creationId xmlns:a16="http://schemas.microsoft.com/office/drawing/2014/main" id="{61BF839C-2DEC-4E47-A761-D4F238DFBAC5}"/>
              </a:ext>
            </a:extLst>
          </p:cNvPr>
          <p:cNvSpPr txBox="1"/>
          <p:nvPr userDrawn="1"/>
        </p:nvSpPr>
        <p:spPr>
          <a:xfrm>
            <a:off x="-2" y="1204546"/>
            <a:ext cx="12221309" cy="4879731"/>
          </a:xfrm>
          <a:prstGeom prst="rect">
            <a:avLst/>
          </a:prstGeom>
          <a:solidFill>
            <a:schemeClr val="bg1"/>
          </a:solidFill>
        </p:spPr>
        <p:txBody>
          <a:bodyPr wrap="square" rtlCol="0">
            <a:spAutoFit/>
          </a:bodyPr>
          <a:lstStyle/>
          <a:p>
            <a:endParaRPr lang="zh-CN" altLang="en-US" dirty="0"/>
          </a:p>
        </p:txBody>
      </p:sp>
      <p:sp>
        <p:nvSpPr>
          <p:cNvPr id="4" name="日期占位符 3">
            <a:extLst>
              <a:ext uri="{FF2B5EF4-FFF2-40B4-BE49-F238E27FC236}">
                <a16:creationId xmlns:a16="http://schemas.microsoft.com/office/drawing/2014/main" id="{6FA5C593-ED42-454D-B5B0-49D95E6559B5}"/>
              </a:ext>
            </a:extLst>
          </p:cNvPr>
          <p:cNvSpPr>
            <a:spLocks noGrp="1"/>
          </p:cNvSpPr>
          <p:nvPr>
            <p:ph type="dt" sz="half" idx="10"/>
          </p:nvPr>
        </p:nvSpPr>
        <p:spPr/>
        <p:txBody>
          <a:bodyPr/>
          <a:lstStyle>
            <a:lvl1pPr>
              <a:defRPr>
                <a:solidFill>
                  <a:schemeClr val="accent1">
                    <a:lumMod val="20000"/>
                    <a:lumOff val="80000"/>
                  </a:schemeClr>
                </a:solidFill>
                <a:latin typeface="Arial" panose="020B0604020202020204" pitchFamily="34" charset="0"/>
                <a:cs typeface="Arial" panose="020B0604020202020204" pitchFamily="34" charset="0"/>
              </a:defRPr>
            </a:lvl1pPr>
          </a:lstStyle>
          <a:p>
            <a:fld id="{B702E9BC-5453-4256-9183-BFE56E22CD3C}" type="datetimeFigureOut">
              <a:rPr lang="zh-CN" altLang="en-US" smtClean="0"/>
              <a:pPr/>
              <a:t>2020/12/10</a:t>
            </a:fld>
            <a:endParaRPr lang="zh-CN" altLang="en-US" dirty="0">
              <a:latin typeface="Arial" panose="020B0604020202020204" pitchFamily="34" charset="0"/>
              <a:cs typeface="Arial" panose="020B0604020202020204" pitchFamily="34" charset="0"/>
            </a:endParaRPr>
          </a:p>
        </p:txBody>
      </p:sp>
      <p:sp>
        <p:nvSpPr>
          <p:cNvPr id="5" name="页脚占位符 4">
            <a:extLst>
              <a:ext uri="{FF2B5EF4-FFF2-40B4-BE49-F238E27FC236}">
                <a16:creationId xmlns:a16="http://schemas.microsoft.com/office/drawing/2014/main" id="{B2E8138A-2F22-40C3-9B32-2E7D049C7A11}"/>
              </a:ext>
            </a:extLst>
          </p:cNvPr>
          <p:cNvSpPr>
            <a:spLocks noGrp="1"/>
          </p:cNvSpPr>
          <p:nvPr>
            <p:ph type="ftr" sz="quarter" idx="11"/>
          </p:nvPr>
        </p:nvSpPr>
        <p:spPr/>
        <p:txBody>
          <a:bodyPr/>
          <a:lstStyle>
            <a:lvl1pPr>
              <a:defRPr sz="1200">
                <a:solidFill>
                  <a:schemeClr val="accent1">
                    <a:lumMod val="20000"/>
                    <a:lumOff val="80000"/>
                  </a:schemeClr>
                </a:solidFill>
              </a:defRPr>
            </a:lvl1pPr>
          </a:lstStyle>
          <a:p>
            <a:r>
              <a:rPr lang="en-US" altLang="zh-CN">
                <a:latin typeface="Calibri" panose="020F0502020204030204" pitchFamily="34" charset="0"/>
              </a:rPr>
              <a:t>© 2020 Boise State University</a:t>
            </a:r>
            <a:endParaRPr lang="zh-CN" altLang="en-US" sz="1000" dirty="0"/>
          </a:p>
        </p:txBody>
      </p:sp>
    </p:spTree>
    <p:extLst>
      <p:ext uri="{BB962C8B-B14F-4D97-AF65-F5344CB8AC3E}">
        <p14:creationId xmlns:p14="http://schemas.microsoft.com/office/powerpoint/2010/main" val="68018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83DFA-79EF-45F8-936F-8BAFE85281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BED7936-7C46-4868-B480-11AAADFC9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ABE7398-4BD6-4D01-BA1C-D5E9936A7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55D155B-BA6D-4F1B-B3D2-0B8F266AD1A3}"/>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6" name="页脚占位符 5">
            <a:extLst>
              <a:ext uri="{FF2B5EF4-FFF2-40B4-BE49-F238E27FC236}">
                <a16:creationId xmlns:a16="http://schemas.microsoft.com/office/drawing/2014/main" id="{FE858E21-2958-4EB2-97AE-C6C231C26E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102839-8741-48DF-8D12-76DCDC51C06F}"/>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2934499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509A8-ED64-4770-8340-8029208C550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009555A-4F78-4CBC-85ED-3994D9FDDD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E9581D-F138-4AE7-A6FB-F8D60B52D7B3}"/>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5" name="页脚占位符 4">
            <a:extLst>
              <a:ext uri="{FF2B5EF4-FFF2-40B4-BE49-F238E27FC236}">
                <a16:creationId xmlns:a16="http://schemas.microsoft.com/office/drawing/2014/main" id="{C5E79770-60AF-4A3C-BE1A-BF553E250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10BB33-A46D-40FA-B51E-FD483BB2583C}"/>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2869578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B9D0CA-60F2-41F7-8415-858042EB67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7093A4-50E2-455C-99E8-F1FBABC5349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A88044-F5E9-4B6D-8405-23C716793AF8}"/>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5" name="页脚占位符 4">
            <a:extLst>
              <a:ext uri="{FF2B5EF4-FFF2-40B4-BE49-F238E27FC236}">
                <a16:creationId xmlns:a16="http://schemas.microsoft.com/office/drawing/2014/main" id="{8C98B2C0-D148-47B8-889D-165870AE7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012CAE-B92B-4F19-909D-C330DC717A5A}"/>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727887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gradFill flip="none" rotWithShape="1">
          <a:gsLst>
            <a:gs pos="0">
              <a:schemeClr val="accent1"/>
            </a:gs>
            <a:gs pos="0">
              <a:schemeClr val="accent1">
                <a:lumMod val="89000"/>
              </a:schemeClr>
            </a:gs>
            <a:gs pos="0">
              <a:schemeClr val="accent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154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DAE9F-2A60-4FF3-881D-77D3789754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55DB5C-0DD6-4241-817F-30E5F58A2A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467151-2F18-4C4E-892C-B5508806D59D}"/>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5" name="页脚占位符 4">
            <a:extLst>
              <a:ext uri="{FF2B5EF4-FFF2-40B4-BE49-F238E27FC236}">
                <a16:creationId xmlns:a16="http://schemas.microsoft.com/office/drawing/2014/main" id="{C271EFAF-C0D2-488E-A09F-BAD91833BD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41E82-8DAB-4C8A-AAB1-5210A10BD79F}"/>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6451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E610B-610B-4056-9372-EC7D8C1E22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D244196-C7E2-469F-9A65-9D1F97672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DF785EB-9763-4D3D-AD84-25DC986095B4}"/>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5" name="页脚占位符 4">
            <a:extLst>
              <a:ext uri="{FF2B5EF4-FFF2-40B4-BE49-F238E27FC236}">
                <a16:creationId xmlns:a16="http://schemas.microsoft.com/office/drawing/2014/main" id="{EF40A433-C2B1-436E-B044-27BF735E6A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13D07F-75EB-4A16-970E-D3924649DB82}"/>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355244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65376-5870-42FA-9B94-DB8F07D177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ADD3D2-F7A9-478F-ADEA-099ACD19570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1DCAB6-E0C4-4668-9A73-0138A9DA612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039B262-63FA-43FA-A017-B8184F3D90E5}"/>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6" name="页脚占位符 5">
            <a:extLst>
              <a:ext uri="{FF2B5EF4-FFF2-40B4-BE49-F238E27FC236}">
                <a16:creationId xmlns:a16="http://schemas.microsoft.com/office/drawing/2014/main" id="{581025F9-EDAF-48EF-92A8-8D205D8EBE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5517A7-AB22-424A-913B-A5483D11903C}"/>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424792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D583A-7945-4A1D-9B7F-4AD3F87A37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6463E0-8774-484E-9138-2B89C30E79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5584032-8638-4FB2-9C13-72A00ABEAD9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63263C-E49D-4671-A182-542606919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487241A-FEFF-4120-8BDD-567C7B7B0B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B2442C-E03C-474F-BBE3-6281727CF68F}"/>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8" name="页脚占位符 7">
            <a:extLst>
              <a:ext uri="{FF2B5EF4-FFF2-40B4-BE49-F238E27FC236}">
                <a16:creationId xmlns:a16="http://schemas.microsoft.com/office/drawing/2014/main" id="{41AED199-48C6-4B92-B357-DDC62F147E9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31A55DB-656F-48D2-A975-22E49529E328}"/>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210027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CD054-1DD0-4914-A5F0-68BE6404C31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EB9CAF-3462-496C-A5A4-B870A4B546D5}"/>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4" name="页脚占位符 3">
            <a:extLst>
              <a:ext uri="{FF2B5EF4-FFF2-40B4-BE49-F238E27FC236}">
                <a16:creationId xmlns:a16="http://schemas.microsoft.com/office/drawing/2014/main" id="{BD0E8770-5A32-4443-A852-1D4FC72C5F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6C41294-95E7-476F-807F-D3B83C8A7874}"/>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123844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09C49F-1665-4E3B-9718-C8C1E66FEA74}"/>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3" name="页脚占位符 2">
            <a:extLst>
              <a:ext uri="{FF2B5EF4-FFF2-40B4-BE49-F238E27FC236}">
                <a16:creationId xmlns:a16="http://schemas.microsoft.com/office/drawing/2014/main" id="{E96F38EC-9E8A-48D1-A194-3C98F5F2AED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83DE6DB-8B0E-4AB5-884F-34BA3CC43594}"/>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29162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223BE-7107-42FD-9E28-A9EEED1198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A06109-DA68-4006-BE78-DBFABB3A3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0B07EEA-2D67-4159-A39D-8E2FCE92E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F174C0-6A89-47EE-B0FE-D3DF05C4FA77}"/>
              </a:ext>
            </a:extLst>
          </p:cNvPr>
          <p:cNvSpPr>
            <a:spLocks noGrp="1"/>
          </p:cNvSpPr>
          <p:nvPr>
            <p:ph type="dt" sz="half" idx="10"/>
          </p:nvPr>
        </p:nvSpPr>
        <p:spPr/>
        <p:txBody>
          <a:bodyPr/>
          <a:lstStyle/>
          <a:p>
            <a:fld id="{B702E9BC-5453-4256-9183-BFE56E22CD3C}" type="datetimeFigureOut">
              <a:rPr lang="zh-CN" altLang="en-US" smtClean="0"/>
              <a:t>2020/12/10</a:t>
            </a:fld>
            <a:endParaRPr lang="zh-CN" altLang="en-US"/>
          </a:p>
        </p:txBody>
      </p:sp>
      <p:sp>
        <p:nvSpPr>
          <p:cNvPr id="6" name="页脚占位符 5">
            <a:extLst>
              <a:ext uri="{FF2B5EF4-FFF2-40B4-BE49-F238E27FC236}">
                <a16:creationId xmlns:a16="http://schemas.microsoft.com/office/drawing/2014/main" id="{BC576795-3D8A-4C61-A991-867876C31E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27C2AE-A749-4E54-842A-4407147EC071}"/>
              </a:ext>
            </a:extLst>
          </p:cNvPr>
          <p:cNvSpPr>
            <a:spLocks noGrp="1"/>
          </p:cNvSpPr>
          <p:nvPr>
            <p:ph type="sldNum" sz="quarter" idx="12"/>
          </p:nvPr>
        </p:nvSpPr>
        <p:spPr/>
        <p:txBody>
          <a:body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323482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7014F5-372B-4788-8793-D6A91386A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4918C0-0BA8-4D5A-A735-C948894A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48AC99-A33A-46CA-954E-6305B9B2C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2E9BC-5453-4256-9183-BFE56E22CD3C}" type="datetimeFigureOut">
              <a:rPr lang="zh-CN" altLang="en-US" smtClean="0"/>
              <a:t>2020/12/10</a:t>
            </a:fld>
            <a:endParaRPr lang="zh-CN" altLang="en-US"/>
          </a:p>
        </p:txBody>
      </p:sp>
      <p:sp>
        <p:nvSpPr>
          <p:cNvPr id="5" name="页脚占位符 4">
            <a:extLst>
              <a:ext uri="{FF2B5EF4-FFF2-40B4-BE49-F238E27FC236}">
                <a16:creationId xmlns:a16="http://schemas.microsoft.com/office/drawing/2014/main" id="{1D4F9C8A-DAC2-44DC-BE06-E9A420AB0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1D24CB-EE08-42F4-9944-2FF61E3882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CF2AC-38B2-4F45-B448-D85C79A8B8B1}" type="slidenum">
              <a:rPr lang="zh-CN" altLang="en-US" smtClean="0"/>
              <a:t>‹#›</a:t>
            </a:fld>
            <a:endParaRPr lang="zh-CN" altLang="en-US"/>
          </a:p>
        </p:txBody>
      </p:sp>
    </p:spTree>
    <p:extLst>
      <p:ext uri="{BB962C8B-B14F-4D97-AF65-F5344CB8AC3E}">
        <p14:creationId xmlns:p14="http://schemas.microsoft.com/office/powerpoint/2010/main" val="884699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C3%A9vy_distributio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tif"/></Relationships>
</file>

<file path=ppt/slides/_rels/slide11.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t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emf"/><Relationship Id="rId3" Type="http://schemas.openxmlformats.org/officeDocument/2006/relationships/notesSlide" Target="../notesSlides/notesSlide4.xml"/><Relationship Id="rId7" Type="http://schemas.openxmlformats.org/officeDocument/2006/relationships/image" Target="../media/image6.e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emf"/><Relationship Id="rId5" Type="http://schemas.openxmlformats.org/officeDocument/2006/relationships/image" Target="../media/image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wmf"/><Relationship Id="rId18" Type="http://schemas.openxmlformats.org/officeDocument/2006/relationships/image" Target="../media/image14.wmf"/><Relationship Id="rId3" Type="http://schemas.openxmlformats.org/officeDocument/2006/relationships/notesSlide" Target="../notesSlides/notesSlide5.xml"/><Relationship Id="rId21" Type="http://schemas.openxmlformats.org/officeDocument/2006/relationships/oleObject" Target="../embeddings/oleObject12.bin"/><Relationship Id="rId7" Type="http://schemas.openxmlformats.org/officeDocument/2006/relationships/image" Target="../media/image6.emf"/><Relationship Id="rId12" Type="http://schemas.openxmlformats.org/officeDocument/2006/relationships/oleObject" Target="../embeddings/oleObject8.bin"/><Relationship Id="rId17" Type="http://schemas.openxmlformats.org/officeDocument/2006/relationships/oleObject" Target="../embeddings/oleObject10.bin"/><Relationship Id="rId2" Type="http://schemas.openxmlformats.org/officeDocument/2006/relationships/slideLayout" Target="../slideLayouts/slideLayout1.xml"/><Relationship Id="rId16" Type="http://schemas.openxmlformats.org/officeDocument/2006/relationships/image" Target="../media/image17.jpg"/><Relationship Id="rId20" Type="http://schemas.openxmlformats.org/officeDocument/2006/relationships/image" Target="../media/image15.w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3.wmf"/><Relationship Id="rId10" Type="http://schemas.openxmlformats.org/officeDocument/2006/relationships/oleObject" Target="../embeddings/oleObject7.bin"/><Relationship Id="rId19" Type="http://schemas.openxmlformats.org/officeDocument/2006/relationships/oleObject" Target="../embeddings/oleObject11.bin"/><Relationship Id="rId4" Type="http://schemas.openxmlformats.org/officeDocument/2006/relationships/oleObject" Target="../embeddings/oleObject6.bin"/><Relationship Id="rId9" Type="http://schemas.openxmlformats.org/officeDocument/2006/relationships/image" Target="../media/image7.emf"/><Relationship Id="rId14" Type="http://schemas.openxmlformats.org/officeDocument/2006/relationships/oleObject" Target="../embeddings/oleObject9.bin"/><Relationship Id="rId22" Type="http://schemas.openxmlformats.org/officeDocument/2006/relationships/image" Target="../media/image16.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xml"/><Relationship Id="rId7" Type="http://schemas.openxmlformats.org/officeDocument/2006/relationships/image" Target="../media/image19.wmf"/><Relationship Id="rId12"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0.wm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emf"/><Relationship Id="rId4" Type="http://schemas.openxmlformats.org/officeDocument/2006/relationships/image" Target="../media/image24.tif"/></Relationships>
</file>

<file path=ppt/slides/_rels/slide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77E87E-816B-4C6B-9262-8A5E16BF882B}"/>
              </a:ext>
            </a:extLst>
          </p:cNvPr>
          <p:cNvSpPr txBox="1"/>
          <p:nvPr/>
        </p:nvSpPr>
        <p:spPr>
          <a:xfrm>
            <a:off x="486710" y="1122570"/>
            <a:ext cx="11038181" cy="2123658"/>
          </a:xfrm>
          <a:prstGeom prst="rect">
            <a:avLst/>
          </a:prstGeom>
          <a:noFill/>
        </p:spPr>
        <p:txBody>
          <a:bodyPr wrap="square" rtlCol="0">
            <a:spAutoFit/>
          </a:bodyPr>
          <a:lstStyle/>
          <a:p>
            <a:pPr algn="ctr"/>
            <a:r>
              <a:rPr lang="en-US" altLang="zh-CN" sz="4400" dirty="0">
                <a:solidFill>
                  <a:schemeClr val="bg1"/>
                </a:solidFill>
                <a:latin typeface="Arial" panose="020B0604020202020204" pitchFamily="34" charset="0"/>
                <a:cs typeface="Arial" panose="020B0604020202020204" pitchFamily="34" charset="0"/>
              </a:rPr>
              <a:t>Comparison of robust estimator with least square estimator in </a:t>
            </a:r>
            <a:r>
              <a:rPr lang="en-US" altLang="zh-CN" sz="4400" dirty="0" err="1">
                <a:solidFill>
                  <a:schemeClr val="bg1"/>
                </a:solidFill>
                <a:latin typeface="Arial" panose="020B0604020202020204" pitchFamily="34" charset="0"/>
                <a:cs typeface="Arial" panose="020B0604020202020204" pitchFamily="34" charset="0"/>
              </a:rPr>
              <a:t>magnetotelluric</a:t>
            </a:r>
            <a:r>
              <a:rPr lang="en-US" altLang="zh-CN" sz="4400" dirty="0">
                <a:solidFill>
                  <a:schemeClr val="bg1"/>
                </a:solidFill>
                <a:latin typeface="Arial" panose="020B0604020202020204" pitchFamily="34" charset="0"/>
                <a:cs typeface="Arial" panose="020B0604020202020204" pitchFamily="34" charset="0"/>
              </a:rPr>
              <a:t> impedance estimation</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9FF1D157-4401-46EC-87B2-612748C55ED5}"/>
              </a:ext>
            </a:extLst>
          </p:cNvPr>
          <p:cNvSpPr txBox="1"/>
          <p:nvPr/>
        </p:nvSpPr>
        <p:spPr>
          <a:xfrm>
            <a:off x="2562725" y="3585411"/>
            <a:ext cx="7579895" cy="1569660"/>
          </a:xfrm>
          <a:prstGeom prst="rect">
            <a:avLst/>
          </a:prstGeom>
          <a:noFill/>
        </p:spPr>
        <p:txBody>
          <a:bodyPr wrap="square" rtlCol="0">
            <a:spAutoFit/>
          </a:bodyPr>
          <a:lstStyle>
            <a:defPPr>
              <a:defRPr lang="zh-CN"/>
            </a:defPPr>
            <a:lvl1pPr algn="ctr">
              <a:defRPr sz="4800" b="0" i="0" u="none" strike="noStrike" baseline="0">
                <a:solidFill>
                  <a:schemeClr val="bg1"/>
                </a:solidFill>
                <a:latin typeface="Arial" panose="020B0604020202020204" pitchFamily="34" charset="0"/>
                <a:cs typeface="Arial" panose="020B0604020202020204" pitchFamily="34" charset="0"/>
              </a:defRPr>
            </a:lvl1pPr>
          </a:lstStyle>
          <a:p>
            <a:r>
              <a:rPr lang="en-US" altLang="zh-CN" sz="3200" dirty="0"/>
              <a:t>Hang Chen</a:t>
            </a:r>
          </a:p>
          <a:p>
            <a:r>
              <a:rPr lang="en-US" altLang="zh-CN" sz="3200" dirty="0"/>
              <a:t>Department of Geosciences</a:t>
            </a:r>
          </a:p>
          <a:p>
            <a:r>
              <a:rPr lang="en-US" altLang="zh-CN" sz="3200" dirty="0"/>
              <a:t>Boise State University</a:t>
            </a:r>
            <a:endParaRPr lang="zh-CN" altLang="en-US" sz="3200" dirty="0"/>
          </a:p>
        </p:txBody>
      </p:sp>
    </p:spTree>
    <p:extLst>
      <p:ext uri="{BB962C8B-B14F-4D97-AF65-F5344CB8AC3E}">
        <p14:creationId xmlns:p14="http://schemas.microsoft.com/office/powerpoint/2010/main" val="258574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861" y="2279158"/>
            <a:ext cx="1160443" cy="646331"/>
          </a:xfrm>
          <a:prstGeom prst="rect">
            <a:avLst/>
          </a:prstGeom>
        </p:spPr>
        <p:txBody>
          <a:bodyPr wrap="square">
            <a:spAutoFit/>
          </a:bodyPr>
          <a:lstStyle/>
          <a:p>
            <a:br>
              <a:rPr lang="en-US" altLang="zh-CN" dirty="0">
                <a:solidFill>
                  <a:srgbClr val="660099"/>
                </a:solidFill>
                <a:latin typeface="Roboto"/>
                <a:hlinkClick r:id="rId3"/>
              </a:rPr>
            </a:br>
            <a:endParaRPr lang="en-US" altLang="zh-CN" b="0" i="0" u="none" strike="noStrike" dirty="0">
              <a:solidFill>
                <a:srgbClr val="660099"/>
              </a:solidFill>
              <a:effectLst/>
              <a:latin typeface="Roboto"/>
              <a:hlinkClick r:id="rId3"/>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47" y="1191234"/>
            <a:ext cx="10871754" cy="4904765"/>
          </a:xfrm>
          <a:prstGeom prst="rect">
            <a:avLst/>
          </a:prstGeom>
        </p:spPr>
      </p:pic>
      <p:sp>
        <p:nvSpPr>
          <p:cNvPr id="5" name="文本框 4"/>
          <p:cNvSpPr txBox="1"/>
          <p:nvPr/>
        </p:nvSpPr>
        <p:spPr>
          <a:xfrm>
            <a:off x="0" y="3090083"/>
            <a:ext cx="1995889"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a:t>
            </a:r>
            <a:r>
              <a:rPr lang="en-US" altLang="zh-CN" dirty="0" err="1">
                <a:latin typeface="Times New Roman" panose="02020603050405020304" pitchFamily="18" charset="0"/>
                <a:cs typeface="Times New Roman" panose="02020603050405020304" pitchFamily="18" charset="0"/>
              </a:rPr>
              <a:t>Lévy</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noise in electrical field</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79AADC8-4A1A-4CDB-84F3-8A93657F0B9E}"/>
              </a:ext>
            </a:extLst>
          </p:cNvPr>
          <p:cNvSpPr txBox="1"/>
          <p:nvPr/>
        </p:nvSpPr>
        <p:spPr>
          <a:xfrm>
            <a:off x="3720790" y="1191234"/>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2DFAE9E-FFCF-4259-91CE-F9D9430ECCDC}"/>
              </a:ext>
            </a:extLst>
          </p:cNvPr>
          <p:cNvSpPr txBox="1"/>
          <p:nvPr/>
        </p:nvSpPr>
        <p:spPr>
          <a:xfrm>
            <a:off x="8471211" y="1215066"/>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05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63" y="1156247"/>
            <a:ext cx="10613137" cy="4815928"/>
          </a:xfrm>
          <a:prstGeom prst="rect">
            <a:avLst/>
          </a:prstGeom>
        </p:spPr>
      </p:pic>
      <p:sp>
        <p:nvSpPr>
          <p:cNvPr id="2" name="文本框 1"/>
          <p:cNvSpPr txBox="1"/>
          <p:nvPr/>
        </p:nvSpPr>
        <p:spPr>
          <a:xfrm>
            <a:off x="0" y="2625045"/>
            <a:ext cx="1995889"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Gaussian noise in electrical field</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Add 30% Gaussian noise in magnetic field</a:t>
            </a:r>
          </a:p>
          <a:p>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0724ED5-0BFE-4E83-8CEF-FB1E7ED86BF8}"/>
              </a:ext>
            </a:extLst>
          </p:cNvPr>
          <p:cNvSpPr txBox="1"/>
          <p:nvPr/>
        </p:nvSpPr>
        <p:spPr>
          <a:xfrm>
            <a:off x="4081347" y="1156247"/>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18C59A2-C457-49EE-980D-2E8142B6F83F}"/>
              </a:ext>
            </a:extLst>
          </p:cNvPr>
          <p:cNvSpPr txBox="1"/>
          <p:nvPr/>
        </p:nvSpPr>
        <p:spPr>
          <a:xfrm>
            <a:off x="8638479" y="1156247"/>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33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480" y="1314450"/>
            <a:ext cx="10201520" cy="4629149"/>
          </a:xfrm>
          <a:prstGeom prst="rect">
            <a:avLst/>
          </a:prstGeom>
        </p:spPr>
      </p:pic>
      <p:sp>
        <p:nvSpPr>
          <p:cNvPr id="3" name="文本框 2"/>
          <p:cNvSpPr txBox="1"/>
          <p:nvPr/>
        </p:nvSpPr>
        <p:spPr>
          <a:xfrm>
            <a:off x="0" y="2679997"/>
            <a:ext cx="1995889"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Gaussian noise in electrical field</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Add 30% Cauchy noise in magnetic field</a:t>
            </a:r>
          </a:p>
          <a:p>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76E5731-DF96-4E11-959C-471188BBA090}"/>
              </a:ext>
            </a:extLst>
          </p:cNvPr>
          <p:cNvSpPr txBox="1"/>
          <p:nvPr/>
        </p:nvSpPr>
        <p:spPr>
          <a:xfrm>
            <a:off x="4237464" y="1216297"/>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6292FD7-FE5D-4A8C-A0CE-F1F1181434F3}"/>
              </a:ext>
            </a:extLst>
          </p:cNvPr>
          <p:cNvSpPr txBox="1"/>
          <p:nvPr/>
        </p:nvSpPr>
        <p:spPr>
          <a:xfrm>
            <a:off x="8649630" y="1240129"/>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54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2613322"/>
            <a:ext cx="1995889" cy="230832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Gaussian noise in electrical field</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Add 30% </a:t>
            </a:r>
            <a:r>
              <a:rPr lang="en-US" altLang="zh-CN" dirty="0" err="1">
                <a:latin typeface="Times New Roman" panose="02020603050405020304" pitchFamily="18" charset="0"/>
                <a:cs typeface="Times New Roman" panose="02020603050405020304" pitchFamily="18" charset="0"/>
              </a:rPr>
              <a:t>Lévy</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noise in magnetic field</a:t>
            </a:r>
          </a:p>
          <a:p>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612" y="1281448"/>
            <a:ext cx="10299388" cy="4671678"/>
          </a:xfrm>
          <a:prstGeom prst="rect">
            <a:avLst/>
          </a:prstGeom>
        </p:spPr>
      </p:pic>
      <p:sp>
        <p:nvSpPr>
          <p:cNvPr id="4" name="文本框 3">
            <a:extLst>
              <a:ext uri="{FF2B5EF4-FFF2-40B4-BE49-F238E27FC236}">
                <a16:creationId xmlns:a16="http://schemas.microsoft.com/office/drawing/2014/main" id="{7578D697-5291-4355-907F-37E96156BA33}"/>
              </a:ext>
            </a:extLst>
          </p:cNvPr>
          <p:cNvSpPr txBox="1"/>
          <p:nvPr/>
        </p:nvSpPr>
        <p:spPr>
          <a:xfrm>
            <a:off x="4237464" y="1216297"/>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4D6614A-9A15-4E44-A081-0CF6FC5237EC}"/>
              </a:ext>
            </a:extLst>
          </p:cNvPr>
          <p:cNvSpPr txBox="1"/>
          <p:nvPr/>
        </p:nvSpPr>
        <p:spPr>
          <a:xfrm>
            <a:off x="8649630" y="1240129"/>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2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523" y="1338238"/>
            <a:ext cx="9086802" cy="4746048"/>
          </a:xfrm>
          <a:prstGeom prst="rect">
            <a:avLst/>
          </a:prstGeom>
        </p:spPr>
      </p:pic>
      <p:sp>
        <p:nvSpPr>
          <p:cNvPr id="5" name="文本框 4"/>
          <p:cNvSpPr txBox="1"/>
          <p:nvPr/>
        </p:nvSpPr>
        <p:spPr>
          <a:xfrm>
            <a:off x="6042834" y="1223938"/>
            <a:ext cx="388368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Measured MT data in Tibet plateau</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0" y="2499206"/>
            <a:ext cx="4038947" cy="2568094"/>
          </a:xfrm>
          <a:prstGeom prst="rect">
            <a:avLst/>
          </a:prstGeom>
        </p:spPr>
      </p:pic>
      <p:sp>
        <p:nvSpPr>
          <p:cNvPr id="7" name="矩形 6"/>
          <p:cNvSpPr/>
          <p:nvPr/>
        </p:nvSpPr>
        <p:spPr>
          <a:xfrm>
            <a:off x="1038487" y="5206461"/>
            <a:ext cx="172354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Dong et al, 2016</a:t>
            </a:r>
            <a:endParaRPr lang="zh-CN" altLang="en-US" dirty="0"/>
          </a:p>
        </p:txBody>
      </p:sp>
      <p:cxnSp>
        <p:nvCxnSpPr>
          <p:cNvPr id="10" name="直接箭头连接符 9"/>
          <p:cNvCxnSpPr/>
          <p:nvPr/>
        </p:nvCxnSpPr>
        <p:spPr>
          <a:xfrm flipH="1">
            <a:off x="723900" y="1981200"/>
            <a:ext cx="762000" cy="2219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0CE8D0E-AA85-48D8-9185-C8CC1CB82B6E}"/>
              </a:ext>
            </a:extLst>
          </p:cNvPr>
          <p:cNvSpPr txBox="1"/>
          <p:nvPr/>
        </p:nvSpPr>
        <p:spPr>
          <a:xfrm>
            <a:off x="5514349" y="1772702"/>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CE6FB2E-E984-49E3-A469-48ECD624FF8D}"/>
              </a:ext>
            </a:extLst>
          </p:cNvPr>
          <p:cNvSpPr txBox="1"/>
          <p:nvPr/>
        </p:nvSpPr>
        <p:spPr>
          <a:xfrm>
            <a:off x="9926515" y="1796534"/>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E18CC52C-531D-4723-A583-E9C9916A3892}"/>
              </a:ext>
            </a:extLst>
          </p:cNvPr>
          <p:cNvSpPr/>
          <p:nvPr/>
        </p:nvSpPr>
        <p:spPr>
          <a:xfrm>
            <a:off x="128263" y="1216297"/>
            <a:ext cx="1960793"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189613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8487" y="5206461"/>
            <a:ext cx="1723549"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Dong et al, 2016</a:t>
            </a:r>
            <a:endParaRPr lang="zh-CN" altLang="en-US" dirty="0"/>
          </a:p>
        </p:txBody>
      </p:sp>
      <p:pic>
        <p:nvPicPr>
          <p:cNvPr id="2" name="图片 1"/>
          <p:cNvPicPr>
            <a:picLocks noChangeAspect="1"/>
          </p:cNvPicPr>
          <p:nvPr/>
        </p:nvPicPr>
        <p:blipFill>
          <a:blip r:embed="rId3"/>
          <a:stretch>
            <a:fillRect/>
          </a:stretch>
        </p:blipFill>
        <p:spPr>
          <a:xfrm>
            <a:off x="0" y="2499206"/>
            <a:ext cx="4038947" cy="2568094"/>
          </a:xfrm>
          <a:prstGeom prst="rect">
            <a:avLst/>
          </a:prstGeom>
        </p:spPr>
      </p:pic>
      <p:cxnSp>
        <p:nvCxnSpPr>
          <p:cNvPr id="4" name="直接箭头连接符 3"/>
          <p:cNvCxnSpPr/>
          <p:nvPr/>
        </p:nvCxnSpPr>
        <p:spPr>
          <a:xfrm>
            <a:off x="1371600" y="1733550"/>
            <a:ext cx="381000" cy="10953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636" y="1408604"/>
            <a:ext cx="8237390" cy="4648431"/>
          </a:xfrm>
          <a:prstGeom prst="rect">
            <a:avLst/>
          </a:prstGeom>
        </p:spPr>
      </p:pic>
      <p:sp>
        <p:nvSpPr>
          <p:cNvPr id="10" name="文本框 9"/>
          <p:cNvSpPr txBox="1"/>
          <p:nvPr/>
        </p:nvSpPr>
        <p:spPr>
          <a:xfrm>
            <a:off x="6042834" y="1223938"/>
            <a:ext cx="388368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Measured MT data in Tibet plateau</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B466082-5A8A-44E3-B68E-B26A3038D64C}"/>
              </a:ext>
            </a:extLst>
          </p:cNvPr>
          <p:cNvSpPr txBox="1"/>
          <p:nvPr/>
        </p:nvSpPr>
        <p:spPr>
          <a:xfrm>
            <a:off x="5347081" y="1907142"/>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B7F1C8-70F3-4A87-AF2C-54EAFE9C272F}"/>
              </a:ext>
            </a:extLst>
          </p:cNvPr>
          <p:cNvSpPr txBox="1"/>
          <p:nvPr/>
        </p:nvSpPr>
        <p:spPr>
          <a:xfrm>
            <a:off x="9434253" y="1778936"/>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185626C-56D5-4C0D-B0CB-3EC3518D4C59}"/>
              </a:ext>
            </a:extLst>
          </p:cNvPr>
          <p:cNvSpPr/>
          <p:nvPr/>
        </p:nvSpPr>
        <p:spPr>
          <a:xfrm>
            <a:off x="128263" y="1216297"/>
            <a:ext cx="1960793"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26045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91927" y="1347601"/>
            <a:ext cx="1670847"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Conclusion</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0" y="1664612"/>
            <a:ext cx="12130235" cy="4439933"/>
          </a:xfrm>
          <a:prstGeom prst="rect">
            <a:avLst/>
          </a:prstGeom>
        </p:spPr>
        <p:txBody>
          <a:bodyPr wrap="square">
            <a:spAutoFit/>
          </a:bodyPr>
          <a:lstStyle>
            <a:defPPr>
              <a:defRPr lang="zh-CN"/>
            </a:defPPr>
            <a:lvl1pPr>
              <a:defRPr>
                <a:solidFill>
                  <a:srgbClr val="222222"/>
                </a:solidFill>
                <a:latin typeface="Times New Roman" panose="02020603050405020304" pitchFamily="18" charset="0"/>
                <a:cs typeface="Times New Roman" panose="02020603050405020304" pitchFamily="18" charset="0"/>
              </a:defRPr>
            </a:lvl1pPr>
          </a:lstStyle>
          <a:p>
            <a:pPr marL="342900" indent="-342900">
              <a:lnSpc>
                <a:spcPct val="200000"/>
              </a:lnSpc>
              <a:buAutoNum type="arabicPeriod"/>
            </a:pPr>
            <a:r>
              <a:rPr lang="en-US" altLang="zh-CN" dirty="0"/>
              <a:t>The MT impedance estimation problem is similar to the linear regression problem in the statistic.  We can use the methods in linear regression problem to estimate the MT impedance.</a:t>
            </a:r>
          </a:p>
          <a:p>
            <a:pPr marL="342900" indent="-342900">
              <a:lnSpc>
                <a:spcPct val="200000"/>
              </a:lnSpc>
              <a:buAutoNum type="arabicPeriod"/>
            </a:pPr>
            <a:r>
              <a:rPr lang="en-US" altLang="zh-CN" dirty="0"/>
              <a:t> In synthetic data tests, the results show that with Gaussian noise these two methods perform similarly. With the extreme noise, the robust method is much better than the least square method. However, if some noise exists in the input channel ( i.e. magnetic field), both methods fail. (</a:t>
            </a:r>
            <a:r>
              <a:rPr lang="en-US" altLang="zh-CN" dirty="0" err="1"/>
              <a:t>Note:A</a:t>
            </a:r>
            <a:r>
              <a:rPr lang="en-US" altLang="zh-CN" dirty="0"/>
              <a:t> remote reference method (Gamble et al, 1979) can reduce the effect of noise in the input channel).</a:t>
            </a:r>
          </a:p>
          <a:p>
            <a:pPr marL="342900" indent="-342900">
              <a:lnSpc>
                <a:spcPct val="200000"/>
              </a:lnSpc>
              <a:buAutoNum type="arabicPeriod"/>
            </a:pPr>
            <a:r>
              <a:rPr lang="en-US" altLang="zh-CN" dirty="0"/>
              <a:t>In some measured MT data, these two estimators perform very similarly and robust method is a little better than the least square method. This may be because the measured data are not affected by extreme noise.</a:t>
            </a:r>
          </a:p>
        </p:txBody>
      </p:sp>
    </p:spTree>
    <p:extLst>
      <p:ext uri="{BB962C8B-B14F-4D97-AF65-F5344CB8AC3E}">
        <p14:creationId xmlns:p14="http://schemas.microsoft.com/office/powerpoint/2010/main" val="174566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915" y="2142398"/>
            <a:ext cx="12311943" cy="3416320"/>
          </a:xfrm>
          <a:prstGeom prst="rect">
            <a:avLst/>
          </a:prstGeom>
        </p:spPr>
        <p:txBody>
          <a:bodyPr wrap="square">
            <a:spAutoFit/>
          </a:bodyPr>
          <a:lstStyle/>
          <a:p>
            <a:pPr marL="342900" indent="-342900">
              <a:lnSpc>
                <a:spcPct val="150000"/>
              </a:lnSpc>
              <a:buFont typeface="+mj-lt"/>
              <a:buAutoNum type="alphaLcPeriod"/>
            </a:pPr>
            <a:r>
              <a:rPr lang="en-US" altLang="zh-CN" dirty="0" err="1">
                <a:solidFill>
                  <a:srgbClr val="222222"/>
                </a:solidFill>
                <a:latin typeface="Times New Roman" panose="02020603050405020304" pitchFamily="18" charset="0"/>
                <a:cs typeface="Times New Roman" panose="02020603050405020304" pitchFamily="18" charset="0"/>
              </a:rPr>
              <a:t>Chave</a:t>
            </a:r>
            <a:r>
              <a:rPr lang="en-US" altLang="zh-CN" dirty="0">
                <a:solidFill>
                  <a:srgbClr val="222222"/>
                </a:solidFill>
                <a:latin typeface="Times New Roman" panose="02020603050405020304" pitchFamily="18" charset="0"/>
                <a:cs typeface="Times New Roman" panose="02020603050405020304" pitchFamily="18" charset="0"/>
              </a:rPr>
              <a:t>, A.D. and Jones, A.G. eds., 2012. </a:t>
            </a:r>
            <a:r>
              <a:rPr lang="en-US" altLang="zh-CN" i="1" dirty="0">
                <a:solidFill>
                  <a:srgbClr val="222222"/>
                </a:solidFill>
                <a:latin typeface="Times New Roman" panose="02020603050405020304" pitchFamily="18" charset="0"/>
                <a:cs typeface="Times New Roman" panose="02020603050405020304" pitchFamily="18" charset="0"/>
              </a:rPr>
              <a:t>The </a:t>
            </a:r>
            <a:r>
              <a:rPr lang="en-US" altLang="zh-CN" i="1" dirty="0" err="1">
                <a:solidFill>
                  <a:srgbClr val="222222"/>
                </a:solidFill>
                <a:latin typeface="Times New Roman" panose="02020603050405020304" pitchFamily="18" charset="0"/>
                <a:cs typeface="Times New Roman" panose="02020603050405020304" pitchFamily="18" charset="0"/>
              </a:rPr>
              <a:t>magnetotelluric</a:t>
            </a:r>
            <a:r>
              <a:rPr lang="en-US" altLang="zh-CN" i="1" dirty="0">
                <a:solidFill>
                  <a:srgbClr val="222222"/>
                </a:solidFill>
                <a:latin typeface="Times New Roman" panose="02020603050405020304" pitchFamily="18" charset="0"/>
                <a:cs typeface="Times New Roman" panose="02020603050405020304" pitchFamily="18" charset="0"/>
              </a:rPr>
              <a:t> method: Theory and practice</a:t>
            </a:r>
            <a:r>
              <a:rPr lang="en-US" altLang="zh-CN" dirty="0">
                <a:solidFill>
                  <a:srgbClr val="222222"/>
                </a:solidFill>
                <a:latin typeface="Times New Roman" panose="02020603050405020304" pitchFamily="18" charset="0"/>
                <a:cs typeface="Times New Roman" panose="02020603050405020304" pitchFamily="18" charset="0"/>
              </a:rPr>
              <a:t>. Cambridge University Press.</a:t>
            </a:r>
          </a:p>
          <a:p>
            <a:pPr marL="342900" indent="-342900">
              <a:lnSpc>
                <a:spcPct val="150000"/>
              </a:lnSpc>
              <a:buFont typeface="+mj-lt"/>
              <a:buAutoNum type="alphaLcPeriod"/>
            </a:pPr>
            <a:r>
              <a:rPr lang="en-US" altLang="zh-CN" dirty="0">
                <a:latin typeface="Times New Roman" panose="02020603050405020304" pitchFamily="18" charset="0"/>
                <a:cs typeface="Times New Roman" panose="02020603050405020304" pitchFamily="18" charset="0"/>
              </a:rPr>
              <a:t>Egbert, G.D. and Booker, J.R., 1986. Robust estimation of geomagnetic transfer functions. </a:t>
            </a:r>
            <a:r>
              <a:rPr lang="en-US" altLang="zh-CN" i="1" dirty="0">
                <a:latin typeface="Times New Roman" panose="02020603050405020304" pitchFamily="18" charset="0"/>
                <a:cs typeface="Times New Roman" panose="02020603050405020304" pitchFamily="18" charset="0"/>
              </a:rPr>
              <a:t>Geophysical Journal International</a:t>
            </a:r>
            <a:r>
              <a:rPr lang="en-US" altLang="zh-CN" dirty="0">
                <a:latin typeface="Times New Roman" panose="02020603050405020304" pitchFamily="18" charset="0"/>
                <a:cs typeface="Times New Roman" panose="02020603050405020304" pitchFamily="18" charset="0"/>
              </a:rPr>
              <a:t>, 87(1), pp.173-194.</a:t>
            </a:r>
          </a:p>
          <a:p>
            <a:pPr marL="342900" indent="-342900">
              <a:lnSpc>
                <a:spcPct val="150000"/>
              </a:lnSpc>
              <a:buFont typeface="+mj-lt"/>
              <a:buAutoNum type="alphaLcPeriod"/>
            </a:pPr>
            <a:r>
              <a:rPr lang="en-US" altLang="zh-CN" dirty="0">
                <a:latin typeface="Times New Roman" panose="02020603050405020304" pitchFamily="18" charset="0"/>
                <a:cs typeface="Times New Roman" panose="02020603050405020304" pitchFamily="18" charset="0"/>
              </a:rPr>
              <a:t>Huber, P.J., 2004. </a:t>
            </a:r>
            <a:r>
              <a:rPr lang="en-US" altLang="zh-CN" i="1" dirty="0">
                <a:latin typeface="Times New Roman" panose="02020603050405020304" pitchFamily="18" charset="0"/>
                <a:cs typeface="Times New Roman" panose="02020603050405020304" pitchFamily="18" charset="0"/>
              </a:rPr>
              <a:t>Robust statistics</a:t>
            </a:r>
            <a:r>
              <a:rPr lang="en-US" altLang="zh-CN" dirty="0">
                <a:latin typeface="Times New Roman" panose="02020603050405020304" pitchFamily="18" charset="0"/>
                <a:cs typeface="Times New Roman" panose="02020603050405020304" pitchFamily="18" charset="0"/>
              </a:rPr>
              <a:t> (Vol. 523). John Wiley &amp; Sons.</a:t>
            </a:r>
          </a:p>
          <a:p>
            <a:pPr marL="342900" indent="-342900">
              <a:lnSpc>
                <a:spcPct val="150000"/>
              </a:lnSpc>
              <a:buFont typeface="+mj-lt"/>
              <a:buAutoNum type="alphaLcPeriod"/>
            </a:pPr>
            <a:r>
              <a:rPr lang="en-US" altLang="zh-CN" dirty="0">
                <a:latin typeface="Times New Roman" panose="02020603050405020304" pitchFamily="18" charset="0"/>
                <a:cs typeface="Times New Roman" panose="02020603050405020304" pitchFamily="18" charset="0"/>
              </a:rPr>
              <a:t>Gamble, T.D., </a:t>
            </a:r>
            <a:r>
              <a:rPr lang="en-US" altLang="zh-CN" dirty="0" err="1">
                <a:latin typeface="Times New Roman" panose="02020603050405020304" pitchFamily="18" charset="0"/>
                <a:cs typeface="Times New Roman" panose="02020603050405020304" pitchFamily="18" charset="0"/>
              </a:rPr>
              <a:t>Goubau</a:t>
            </a:r>
            <a:r>
              <a:rPr lang="en-US" altLang="zh-CN" dirty="0">
                <a:latin typeface="Times New Roman" panose="02020603050405020304" pitchFamily="18" charset="0"/>
                <a:cs typeface="Times New Roman" panose="02020603050405020304" pitchFamily="18" charset="0"/>
              </a:rPr>
              <a:t>, W.M. and Clarke, J., 1979. </a:t>
            </a:r>
            <a:r>
              <a:rPr lang="en-US" altLang="zh-CN" dirty="0" err="1">
                <a:latin typeface="Times New Roman" panose="02020603050405020304" pitchFamily="18" charset="0"/>
                <a:cs typeface="Times New Roman" panose="02020603050405020304" pitchFamily="18" charset="0"/>
              </a:rPr>
              <a:t>Magnetotellurics</a:t>
            </a:r>
            <a:r>
              <a:rPr lang="en-US" altLang="zh-CN" dirty="0">
                <a:latin typeface="Times New Roman" panose="02020603050405020304" pitchFamily="18" charset="0"/>
                <a:cs typeface="Times New Roman" panose="02020603050405020304" pitchFamily="18" charset="0"/>
              </a:rPr>
              <a:t> with a remote magnetic reference. </a:t>
            </a:r>
            <a:r>
              <a:rPr lang="en-US" altLang="zh-CN" i="1" dirty="0">
                <a:latin typeface="Times New Roman" panose="02020603050405020304" pitchFamily="18" charset="0"/>
                <a:cs typeface="Times New Roman" panose="02020603050405020304" pitchFamily="18" charset="0"/>
              </a:rPr>
              <a:t>Geophysics</a:t>
            </a:r>
            <a:r>
              <a:rPr lang="en-US" altLang="zh-CN" dirty="0">
                <a:latin typeface="Times New Roman" panose="02020603050405020304" pitchFamily="18" charset="0"/>
                <a:cs typeface="Times New Roman" panose="02020603050405020304" pitchFamily="18" charset="0"/>
              </a:rPr>
              <a:t>, 44(1), pp.53-68.</a:t>
            </a:r>
          </a:p>
          <a:p>
            <a:pPr marL="342900" indent="-342900">
              <a:lnSpc>
                <a:spcPct val="150000"/>
              </a:lnSpc>
              <a:buFont typeface="+mj-lt"/>
              <a:buAutoNum type="alphaLcPeriod"/>
            </a:pPr>
            <a:r>
              <a:rPr lang="en-US" altLang="zh-CN" dirty="0">
                <a:latin typeface="Times New Roman" panose="02020603050405020304" pitchFamily="18" charset="0"/>
                <a:cs typeface="Times New Roman" panose="02020603050405020304" pitchFamily="18" charset="0"/>
              </a:rPr>
              <a:t>Dong, H., Wei, W., </a:t>
            </a:r>
            <a:r>
              <a:rPr lang="en-US" altLang="zh-CN" dirty="0" err="1">
                <a:latin typeface="Times New Roman" panose="02020603050405020304" pitchFamily="18" charset="0"/>
                <a:cs typeface="Times New Roman" panose="02020603050405020304" pitchFamily="18" charset="0"/>
              </a:rPr>
              <a:t>Jin</a:t>
            </a:r>
            <a:r>
              <a:rPr lang="en-US" altLang="zh-CN" dirty="0">
                <a:latin typeface="Times New Roman" panose="02020603050405020304" pitchFamily="18" charset="0"/>
                <a:cs typeface="Times New Roman" panose="02020603050405020304" pitchFamily="18" charset="0"/>
              </a:rPr>
              <a:t>, S., Ye, G., Zhang, L., Yin, Y., </a:t>
            </a:r>
            <a:r>
              <a:rPr lang="en-US" altLang="zh-CN" dirty="0" err="1">
                <a:latin typeface="Times New Roman" panose="02020603050405020304" pitchFamily="18" charset="0"/>
                <a:cs typeface="Times New Roman" panose="02020603050405020304" pitchFamily="18" charset="0"/>
              </a:rPr>
              <a:t>Xie</a:t>
            </a:r>
            <a:r>
              <a:rPr lang="en-US" altLang="zh-CN" dirty="0">
                <a:latin typeface="Times New Roman" panose="02020603050405020304" pitchFamily="18" charset="0"/>
                <a:cs typeface="Times New Roman" panose="02020603050405020304" pitchFamily="18" charset="0"/>
              </a:rPr>
              <a:t>, C. and Jones, A.G., 2016. Extensional extrusion: Insights into south-eastward expansion of Tibetan Plateau from </a:t>
            </a:r>
            <a:r>
              <a:rPr lang="en-US" altLang="zh-CN" dirty="0" err="1">
                <a:latin typeface="Times New Roman" panose="02020603050405020304" pitchFamily="18" charset="0"/>
                <a:cs typeface="Times New Roman" panose="02020603050405020304" pitchFamily="18" charset="0"/>
              </a:rPr>
              <a:t>magnetotelluric</a:t>
            </a:r>
            <a:r>
              <a:rPr lang="en-US" altLang="zh-CN" dirty="0">
                <a:latin typeface="Times New Roman" panose="02020603050405020304" pitchFamily="18" charset="0"/>
                <a:cs typeface="Times New Roman" panose="02020603050405020304" pitchFamily="18" charset="0"/>
              </a:rPr>
              <a:t> array data. </a:t>
            </a:r>
            <a:r>
              <a:rPr lang="en-US" altLang="zh-CN" i="1" dirty="0">
                <a:latin typeface="Times New Roman" panose="02020603050405020304" pitchFamily="18" charset="0"/>
                <a:cs typeface="Times New Roman" panose="02020603050405020304" pitchFamily="18" charset="0"/>
              </a:rPr>
              <a:t>Earth and Planetary Science Letters</a:t>
            </a:r>
            <a:r>
              <a:rPr lang="en-US" altLang="zh-CN" dirty="0">
                <a:latin typeface="Times New Roman" panose="02020603050405020304" pitchFamily="18" charset="0"/>
                <a:cs typeface="Times New Roman" panose="02020603050405020304" pitchFamily="18" charset="0"/>
              </a:rPr>
              <a:t>, 454, pp.78-85.</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222115" y="1448710"/>
            <a:ext cx="134605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Reference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167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FCA1E0-A29B-42D9-A7D3-8BB67A2CEF8A}"/>
              </a:ext>
            </a:extLst>
          </p:cNvPr>
          <p:cNvSpPr txBox="1"/>
          <p:nvPr/>
        </p:nvSpPr>
        <p:spPr>
          <a:xfrm>
            <a:off x="1219643" y="2819310"/>
            <a:ext cx="9438167" cy="1200329"/>
          </a:xfrm>
          <a:prstGeom prst="rect">
            <a:avLst/>
          </a:prstGeom>
          <a:noFill/>
        </p:spPr>
        <p:txBody>
          <a:bodyPr wrap="square" rtlCol="0">
            <a:spAutoFit/>
          </a:bodyPr>
          <a:lstStyle/>
          <a:p>
            <a:r>
              <a:rPr lang="en-US" altLang="zh-CN" sz="7200" dirty="0">
                <a:latin typeface="Arial" panose="020B0604020202020204" pitchFamily="34" charset="0"/>
                <a:cs typeface="Arial" panose="020B0604020202020204" pitchFamily="34" charset="0"/>
              </a:rPr>
              <a:t>Thank you for listening</a:t>
            </a:r>
            <a:endParaRPr lang="zh-CN" altLang="en-US" sz="7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552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F9E4FD-096D-4EBA-B28B-AD6705A0E5AA}"/>
              </a:ext>
            </a:extLst>
          </p:cNvPr>
          <p:cNvSpPr txBox="1"/>
          <p:nvPr/>
        </p:nvSpPr>
        <p:spPr>
          <a:xfrm>
            <a:off x="1549328" y="2148050"/>
            <a:ext cx="8750967" cy="3170099"/>
          </a:xfrm>
          <a:prstGeom prst="rect">
            <a:avLst/>
          </a:prstGeom>
          <a:noFill/>
        </p:spPr>
        <p:txBody>
          <a:bodyPr wrap="square" rtlCol="0">
            <a:spAutoFit/>
          </a:bodyPr>
          <a:lstStyle/>
          <a:p>
            <a:pPr marL="571500" indent="-571500">
              <a:buFont typeface="Wingdings" panose="05000000000000000000" pitchFamily="2" charset="2"/>
              <a:buChar char="l"/>
            </a:pPr>
            <a:r>
              <a:rPr lang="en-US" altLang="zh-CN" sz="4000" dirty="0">
                <a:latin typeface="Arial" panose="020B0604020202020204" pitchFamily="34" charset="0"/>
                <a:cs typeface="Arial" panose="020B0604020202020204" pitchFamily="34" charset="0"/>
              </a:rPr>
              <a:t>Introduction</a:t>
            </a:r>
          </a:p>
          <a:p>
            <a:pPr marL="571500" indent="-571500">
              <a:buFont typeface="Wingdings" panose="05000000000000000000" pitchFamily="2" charset="2"/>
              <a:buChar char="l"/>
            </a:pPr>
            <a:r>
              <a:rPr lang="en-US" altLang="zh-CN" sz="4000" dirty="0">
                <a:latin typeface="Arial" panose="020B0604020202020204" pitchFamily="34" charset="0"/>
                <a:cs typeface="Arial" panose="020B0604020202020204" pitchFamily="34" charset="0"/>
              </a:rPr>
              <a:t>Basic Concepts</a:t>
            </a:r>
          </a:p>
          <a:p>
            <a:pPr marL="571500" indent="-571500">
              <a:buFont typeface="Wingdings" panose="05000000000000000000" pitchFamily="2" charset="2"/>
              <a:buChar char="l"/>
            </a:pPr>
            <a:r>
              <a:rPr lang="en-US" altLang="zh-CN" sz="4000" dirty="0">
                <a:latin typeface="Arial" panose="020B0604020202020204" pitchFamily="34" charset="0"/>
                <a:cs typeface="Arial" panose="020B0604020202020204" pitchFamily="34" charset="0"/>
              </a:rPr>
              <a:t>Synthetic MT data experiments</a:t>
            </a:r>
          </a:p>
          <a:p>
            <a:pPr marL="571500" indent="-571500">
              <a:buFont typeface="Wingdings" panose="05000000000000000000" pitchFamily="2" charset="2"/>
              <a:buChar char="l"/>
            </a:pPr>
            <a:r>
              <a:rPr lang="en-US" altLang="zh-CN" sz="4000" dirty="0">
                <a:latin typeface="Arial" panose="020B0604020202020204" pitchFamily="34" charset="0"/>
                <a:cs typeface="Arial" panose="020B0604020202020204" pitchFamily="34" charset="0"/>
              </a:rPr>
              <a:t>Results</a:t>
            </a:r>
          </a:p>
          <a:p>
            <a:pPr marL="571500" indent="-571500">
              <a:buFont typeface="Wingdings" panose="05000000000000000000" pitchFamily="2" charset="2"/>
              <a:buChar char="l"/>
            </a:pPr>
            <a:r>
              <a:rPr lang="en-US" altLang="zh-CN" sz="4000" dirty="0">
                <a:latin typeface="Arial" panose="020B0604020202020204" pitchFamily="34" charset="0"/>
                <a:cs typeface="Arial" panose="020B0604020202020204" pitchFamily="34" charset="0"/>
              </a:rPr>
              <a:t>Summaries</a:t>
            </a:r>
          </a:p>
        </p:txBody>
      </p:sp>
      <p:sp>
        <p:nvSpPr>
          <p:cNvPr id="3" name="文本框 2">
            <a:extLst>
              <a:ext uri="{FF2B5EF4-FFF2-40B4-BE49-F238E27FC236}">
                <a16:creationId xmlns:a16="http://schemas.microsoft.com/office/drawing/2014/main" id="{FD6B3EC2-2BD7-42D9-A3AC-43C483E8E891}"/>
              </a:ext>
            </a:extLst>
          </p:cNvPr>
          <p:cNvSpPr txBox="1"/>
          <p:nvPr/>
        </p:nvSpPr>
        <p:spPr>
          <a:xfrm>
            <a:off x="4935256" y="1277325"/>
            <a:ext cx="1979112" cy="707886"/>
          </a:xfrm>
          <a:prstGeom prst="rect">
            <a:avLst/>
          </a:prstGeom>
          <a:noFill/>
        </p:spPr>
        <p:txBody>
          <a:bodyPr wrap="square" rtlCol="0">
            <a:spAutoFit/>
          </a:bodyPr>
          <a:lstStyle>
            <a:defPPr>
              <a:defRPr lang="zh-CN"/>
            </a:defPPr>
            <a:lvl1pPr marL="571500" indent="-571500">
              <a:buFont typeface="Wingdings" panose="05000000000000000000" pitchFamily="2" charset="2"/>
              <a:buChar char="l"/>
              <a:defRPr sz="4000">
                <a:latin typeface="Arial" panose="020B0604020202020204" pitchFamily="34" charset="0"/>
                <a:cs typeface="Arial" panose="020B0604020202020204" pitchFamily="34" charset="0"/>
              </a:defRPr>
            </a:lvl1pPr>
          </a:lstStyle>
          <a:p>
            <a:pPr marL="0" indent="0">
              <a:buNone/>
            </a:pPr>
            <a:r>
              <a:rPr lang="en-US" altLang="zh-CN" dirty="0"/>
              <a:t>Outline</a:t>
            </a:r>
            <a:endParaRPr lang="zh-CN" altLang="en-US" dirty="0"/>
          </a:p>
        </p:txBody>
      </p:sp>
    </p:spTree>
    <p:extLst>
      <p:ext uri="{BB962C8B-B14F-4D97-AF65-F5344CB8AC3E}">
        <p14:creationId xmlns:p14="http://schemas.microsoft.com/office/powerpoint/2010/main" val="235096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47E382-058C-4DC1-B87B-8B948074AC97}"/>
              </a:ext>
            </a:extLst>
          </p:cNvPr>
          <p:cNvSpPr txBox="1"/>
          <p:nvPr/>
        </p:nvSpPr>
        <p:spPr>
          <a:xfrm>
            <a:off x="220291" y="1337637"/>
            <a:ext cx="6124072" cy="523220"/>
          </a:xfrm>
          <a:prstGeom prst="rect">
            <a:avLst/>
          </a:prstGeom>
          <a:noFill/>
        </p:spPr>
        <p:txBody>
          <a:bodyPr wrap="squar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Introduction</a:t>
            </a:r>
            <a:endParaRPr lang="en-US" altLang="zh-CN" sz="3600" dirty="0">
              <a:latin typeface="Arial" panose="020B0604020202020204" pitchFamily="34" charset="0"/>
              <a:cs typeface="Arial" panose="020B0604020202020204" pitchFamily="34" charset="0"/>
            </a:endParaRPr>
          </a:p>
        </p:txBody>
      </p:sp>
      <p:sp>
        <p:nvSpPr>
          <p:cNvPr id="2" name="矩形 1"/>
          <p:cNvSpPr/>
          <p:nvPr/>
        </p:nvSpPr>
        <p:spPr>
          <a:xfrm>
            <a:off x="409433" y="2101755"/>
            <a:ext cx="11339981" cy="830997"/>
          </a:xfrm>
          <a:prstGeom prst="rect">
            <a:avLst/>
          </a:prstGeom>
        </p:spPr>
        <p:txBody>
          <a:bodyPr wrap="square">
            <a:spAutoFit/>
          </a:bodyPr>
          <a:lstStyle/>
          <a:p>
            <a:r>
              <a:rPr lang="en-US" altLang="zh-CN" sz="2400" dirty="0" err="1">
                <a:latin typeface="Times New Roman" panose="02020603050405020304" pitchFamily="18" charset="0"/>
                <a:cs typeface="Times New Roman" panose="02020603050405020304" pitchFamily="18" charset="0"/>
              </a:rPr>
              <a:t>Magnetotelluric</a:t>
            </a:r>
            <a:r>
              <a:rPr lang="en-US" altLang="zh-CN" sz="2400" dirty="0">
                <a:latin typeface="Times New Roman" panose="02020603050405020304" pitchFamily="18" charset="0"/>
                <a:cs typeface="Times New Roman" panose="02020603050405020304" pitchFamily="18" charset="0"/>
              </a:rPr>
              <a:t> (MT) is a geophysical exploration method to study the electric structure of the earth by using natural alternating electromagnetic fields (</a:t>
            </a:r>
            <a:r>
              <a:rPr lang="en-US" altLang="zh-CN" sz="2400" dirty="0" err="1">
                <a:latin typeface="Times New Roman" panose="02020603050405020304" pitchFamily="18" charset="0"/>
                <a:cs typeface="Times New Roman" panose="02020603050405020304" pitchFamily="18" charset="0"/>
              </a:rPr>
              <a:t>Chave</a:t>
            </a:r>
            <a:r>
              <a:rPr lang="en-US" altLang="zh-CN" sz="2400" dirty="0">
                <a:latin typeface="Times New Roman" panose="02020603050405020304" pitchFamily="18" charset="0"/>
                <a:cs typeface="Times New Roman" panose="02020603050405020304" pitchFamily="18" charset="0"/>
              </a:rPr>
              <a:t> and Jones, 2012).</a:t>
            </a:r>
            <a:endParaRPr lang="zh-CN" altLang="en-US" sz="2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6085"/>
            <a:ext cx="8402473" cy="2693100"/>
          </a:xfrm>
          <a:prstGeom prst="rect">
            <a:avLst/>
          </a:prstGeom>
        </p:spPr>
      </p:pic>
      <p:pic>
        <p:nvPicPr>
          <p:cNvPr id="7" name="图片 6"/>
          <p:cNvPicPr>
            <a:picLocks noChangeAspect="1"/>
          </p:cNvPicPr>
          <p:nvPr/>
        </p:nvPicPr>
        <p:blipFill>
          <a:blip r:embed="rId4"/>
          <a:stretch>
            <a:fillRect/>
          </a:stretch>
        </p:blipFill>
        <p:spPr>
          <a:xfrm>
            <a:off x="8734567" y="3256085"/>
            <a:ext cx="3457433" cy="2741949"/>
          </a:xfrm>
          <a:prstGeom prst="rect">
            <a:avLst/>
          </a:prstGeom>
        </p:spPr>
      </p:pic>
      <p:sp>
        <p:nvSpPr>
          <p:cNvPr id="9" name="矩形 8"/>
          <p:cNvSpPr/>
          <p:nvPr/>
        </p:nvSpPr>
        <p:spPr>
          <a:xfrm>
            <a:off x="6344363" y="5628702"/>
            <a:ext cx="252505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Chave</a:t>
            </a:r>
            <a:r>
              <a:rPr lang="en-US" altLang="zh-CN" dirty="0">
                <a:latin typeface="Times New Roman" panose="02020603050405020304" pitchFamily="18" charset="0"/>
                <a:cs typeface="Times New Roman" panose="02020603050405020304" pitchFamily="18" charset="0"/>
              </a:rPr>
              <a:t> and Jones, 2012).</a:t>
            </a:r>
            <a:endParaRPr lang="zh-CN" altLang="en-US" dirty="0"/>
          </a:p>
        </p:txBody>
      </p:sp>
    </p:spTree>
    <p:extLst>
      <p:ext uri="{BB962C8B-B14F-4D97-AF65-F5344CB8AC3E}">
        <p14:creationId xmlns:p14="http://schemas.microsoft.com/office/powerpoint/2010/main" val="171141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5966" y="1388238"/>
            <a:ext cx="3259226"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Basic Concepts</a:t>
            </a:r>
          </a:p>
        </p:txBody>
      </p:sp>
      <p:grpSp>
        <p:nvGrpSpPr>
          <p:cNvPr id="4" name="Group 33"/>
          <p:cNvGrpSpPr>
            <a:grpSpLocks/>
          </p:cNvGrpSpPr>
          <p:nvPr/>
        </p:nvGrpSpPr>
        <p:grpSpPr bwMode="auto">
          <a:xfrm>
            <a:off x="477010" y="2167128"/>
            <a:ext cx="3131822" cy="2343912"/>
            <a:chOff x="431" y="288"/>
            <a:chExt cx="1573" cy="1082"/>
          </a:xfrm>
        </p:grpSpPr>
        <p:sp>
          <p:nvSpPr>
            <p:cNvPr id="5" name="Oval 4"/>
            <p:cNvSpPr>
              <a:spLocks noChangeArrowheads="1"/>
            </p:cNvSpPr>
            <p:nvPr/>
          </p:nvSpPr>
          <p:spPr bwMode="auto">
            <a:xfrm>
              <a:off x="986" y="955"/>
              <a:ext cx="38" cy="41"/>
            </a:xfrm>
            <a:prstGeom prst="ellipse">
              <a:avLst/>
            </a:prstGeom>
            <a:solidFill>
              <a:schemeClr val="accent1"/>
            </a:solidFill>
            <a:ln w="9525">
              <a:round/>
              <a:headEnd/>
              <a:tailEnd/>
            </a:ln>
            <a:scene3d>
              <a:camera prst="legacyObliqueTopRight">
                <a:rot lat="0" lon="899994" rev="0"/>
              </a:camera>
              <a:lightRig rig="legacyFlat2" dir="t"/>
            </a:scene3d>
            <a:sp3d extrusionH="1243000" prstMaterial="legacyMatte">
              <a:bevelT w="13500" h="13500" prst="angle"/>
              <a:bevelB w="13500" h="13500" prst="angle"/>
              <a:extrusionClr>
                <a:schemeClr val="accent1"/>
              </a:extrusionClr>
              <a:contourClr>
                <a:schemeClr val="accent1"/>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6" name="Oval 5"/>
            <p:cNvSpPr>
              <a:spLocks noChangeArrowheads="1"/>
            </p:cNvSpPr>
            <p:nvPr/>
          </p:nvSpPr>
          <p:spPr bwMode="auto">
            <a:xfrm>
              <a:off x="1500" y="955"/>
              <a:ext cx="38" cy="41"/>
            </a:xfrm>
            <a:prstGeom prst="ellipse">
              <a:avLst/>
            </a:prstGeom>
            <a:solidFill>
              <a:schemeClr val="accent1"/>
            </a:solidFill>
            <a:ln w="9525">
              <a:round/>
              <a:headEnd/>
              <a:tailEnd/>
            </a:ln>
            <a:scene3d>
              <a:camera prst="legacyObliqueTopLeft">
                <a:rot lat="0" lon="20699984" rev="0"/>
              </a:camera>
              <a:lightRig rig="legacyFlat3" dir="t"/>
            </a:scene3d>
            <a:sp3d extrusionH="1243000" prstMaterial="legacyMatte">
              <a:bevelT w="13500" h="13500" prst="angle"/>
              <a:bevelB w="13500" h="13500" prst="angle"/>
              <a:extrusionClr>
                <a:schemeClr val="accent1"/>
              </a:extrusionClr>
              <a:contourClr>
                <a:schemeClr val="accent1"/>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7" name="Oval 6"/>
            <p:cNvSpPr>
              <a:spLocks noChangeArrowheads="1"/>
            </p:cNvSpPr>
            <p:nvPr/>
          </p:nvSpPr>
          <p:spPr bwMode="auto">
            <a:xfrm>
              <a:off x="1252" y="480"/>
              <a:ext cx="38" cy="42"/>
            </a:xfrm>
            <a:prstGeom prst="ellipse">
              <a:avLst/>
            </a:prstGeom>
            <a:solidFill>
              <a:schemeClr val="accent1"/>
            </a:solidFill>
            <a:ln w="9525">
              <a:round/>
              <a:headEnd/>
              <a:tailEnd/>
            </a:ln>
            <a:scene3d>
              <a:camera prst="legacyObliqueTopRight">
                <a:rot lat="16199984" lon="0" rev="0"/>
              </a:camera>
              <a:lightRig rig="legacyFlat2" dir="t"/>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8" name="Line 7"/>
            <p:cNvSpPr>
              <a:spLocks noChangeShapeType="1"/>
            </p:cNvSpPr>
            <p:nvPr/>
          </p:nvSpPr>
          <p:spPr bwMode="auto">
            <a:xfrm flipV="1">
              <a:off x="549" y="377"/>
              <a:ext cx="1331" cy="722"/>
            </a:xfrm>
            <a:prstGeom prst="line">
              <a:avLst/>
            </a:prstGeom>
            <a:noFill/>
            <a:ln w="38100">
              <a:solidFill>
                <a:srgbClr val="33CC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8"/>
            <p:cNvSpPr>
              <a:spLocks noChangeShapeType="1"/>
            </p:cNvSpPr>
            <p:nvPr/>
          </p:nvSpPr>
          <p:spPr bwMode="auto">
            <a:xfrm>
              <a:off x="682" y="336"/>
              <a:ext cx="1236" cy="763"/>
            </a:xfrm>
            <a:prstGeom prst="line">
              <a:avLst/>
            </a:prstGeom>
            <a:noFill/>
            <a:ln w="57150">
              <a:solidFill>
                <a:srgbClr val="33CCFF"/>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9"/>
            <p:cNvSpPr>
              <a:spLocks noChangeArrowheads="1"/>
            </p:cNvSpPr>
            <p:nvPr/>
          </p:nvSpPr>
          <p:spPr bwMode="auto">
            <a:xfrm>
              <a:off x="739" y="687"/>
              <a:ext cx="114" cy="62"/>
            </a:xfrm>
            <a:prstGeom prst="rect">
              <a:avLst/>
            </a:prstGeom>
            <a:solidFill>
              <a:schemeClr val="hlink"/>
            </a:solidFill>
            <a:ln w="9525">
              <a:miter lim="800000"/>
              <a:headEnd/>
              <a:tailEnd/>
            </a:ln>
            <a:scene3d>
              <a:camera prst="legacyObliqueTopRight">
                <a:rot lat="0" lon="2100000" rev="0"/>
              </a:camera>
              <a:lightRig rig="legacyFlat2" dir="t"/>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11" name="Rectangle 10"/>
            <p:cNvSpPr>
              <a:spLocks noChangeArrowheads="1"/>
            </p:cNvSpPr>
            <p:nvPr/>
          </p:nvSpPr>
          <p:spPr bwMode="auto">
            <a:xfrm>
              <a:off x="587" y="811"/>
              <a:ext cx="114" cy="61"/>
            </a:xfrm>
            <a:prstGeom prst="rect">
              <a:avLst/>
            </a:prstGeom>
            <a:solidFill>
              <a:srgbClr val="CCCCFF"/>
            </a:solidFill>
            <a:ln w="9525">
              <a:miter lim="800000"/>
              <a:headEnd/>
              <a:tailEnd/>
            </a:ln>
            <a:scene3d>
              <a:camera prst="legacyObliqueTopRight">
                <a:rot lat="0" lon="2100000" rev="0"/>
              </a:camera>
              <a:lightRig rig="legacyFlat2" dir="t"/>
            </a:scene3d>
            <a:sp3d extrusionH="201600" prstMaterial="legacyMatte">
              <a:bevelT w="13500" h="13500" prst="angle"/>
              <a:bevelB w="13500" h="13500" prst="angle"/>
              <a:extrusionClr>
                <a:srgbClr val="CCCCFF"/>
              </a:extrusionClr>
              <a:contourClr>
                <a:srgbClr val="CCCCFF"/>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12" name="Oval 11"/>
            <p:cNvSpPr>
              <a:spLocks noChangeArrowheads="1"/>
            </p:cNvSpPr>
            <p:nvPr/>
          </p:nvSpPr>
          <p:spPr bwMode="auto">
            <a:xfrm>
              <a:off x="606" y="604"/>
              <a:ext cx="57" cy="41"/>
            </a:xfrm>
            <a:prstGeom prst="ellipse">
              <a:avLst/>
            </a:prstGeom>
            <a:solidFill>
              <a:srgbClr val="00CC00"/>
            </a:solidFill>
            <a:ln w="9525">
              <a:round/>
              <a:headEnd/>
              <a:tailEnd/>
            </a:ln>
            <a:scene3d>
              <a:camera prst="legacyObliqueTopRight">
                <a:rot lat="16199984" lon="0" rev="0"/>
              </a:camera>
              <a:lightRig rig="legacyFlat2" dir="t"/>
            </a:scene3d>
            <a:sp3d extrusionH="36500" prstMaterial="legacyMatte">
              <a:bevelT w="13500" h="13500" prst="angle"/>
              <a:bevelB w="13500" h="13500" prst="angle"/>
              <a:extrusionClr>
                <a:srgbClr val="00CC00"/>
              </a:extrusionClr>
              <a:contourClr>
                <a:srgbClr val="00CC00"/>
              </a:contourClr>
            </a:sp3d>
          </p:spPr>
          <p:txBody>
            <a:bodyPr wrap="none" anchor="ctr">
              <a:flatTx/>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endParaRPr lang="zh-CN" altLang="zh-CN" sz="3000">
                <a:latin typeface="Calibri" panose="020F0502020204030204" pitchFamily="34" charset="0"/>
              </a:endParaRPr>
            </a:p>
          </p:txBody>
        </p:sp>
        <p:sp>
          <p:nvSpPr>
            <p:cNvPr id="13" name="Line 12"/>
            <p:cNvSpPr>
              <a:spLocks noChangeShapeType="1"/>
            </p:cNvSpPr>
            <p:nvPr/>
          </p:nvSpPr>
          <p:spPr bwMode="auto">
            <a:xfrm>
              <a:off x="644" y="645"/>
              <a:ext cx="0" cy="62"/>
            </a:xfrm>
            <a:prstGeom prst="line">
              <a:avLst/>
            </a:prstGeom>
            <a:noFill/>
            <a:ln w="57150">
              <a:solidFill>
                <a:srgbClr val="00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3"/>
            <p:cNvSpPr txBox="1">
              <a:spLocks noChangeArrowheads="1"/>
            </p:cNvSpPr>
            <p:nvPr/>
          </p:nvSpPr>
          <p:spPr bwMode="auto">
            <a:xfrm>
              <a:off x="969" y="912"/>
              <a:ext cx="2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2000" i="1">
                  <a:solidFill>
                    <a:srgbClr val="008000"/>
                  </a:solidFill>
                  <a:latin typeface="Times New Roman" panose="02020603050405020304" pitchFamily="18" charset="0"/>
                </a:rPr>
                <a:t>B</a:t>
              </a:r>
              <a:r>
                <a:rPr lang="en-US" altLang="zh-CN" sz="2000" i="1" baseline="-25000">
                  <a:solidFill>
                    <a:srgbClr val="008000"/>
                  </a:solidFill>
                  <a:latin typeface="Times New Roman" panose="02020603050405020304" pitchFamily="18" charset="0"/>
                </a:rPr>
                <a:t>x</a:t>
              </a:r>
            </a:p>
          </p:txBody>
        </p:sp>
        <p:sp>
          <p:nvSpPr>
            <p:cNvPr id="15" name="Text Box 14"/>
            <p:cNvSpPr txBox="1">
              <a:spLocks noChangeArrowheads="1"/>
            </p:cNvSpPr>
            <p:nvPr/>
          </p:nvSpPr>
          <p:spPr bwMode="auto">
            <a:xfrm>
              <a:off x="1248" y="28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2000" i="1">
                  <a:solidFill>
                    <a:srgbClr val="008000"/>
                  </a:solidFill>
                  <a:latin typeface="Times New Roman" panose="02020603050405020304" pitchFamily="18" charset="0"/>
                </a:rPr>
                <a:t>B</a:t>
              </a:r>
              <a:r>
                <a:rPr lang="en-US" altLang="zh-CN" sz="2000" i="1" baseline="-25000">
                  <a:solidFill>
                    <a:srgbClr val="008000"/>
                  </a:solidFill>
                  <a:latin typeface="Times New Roman" panose="02020603050405020304" pitchFamily="18" charset="0"/>
                </a:rPr>
                <a:t>z</a:t>
              </a:r>
            </a:p>
          </p:txBody>
        </p:sp>
        <p:sp>
          <p:nvSpPr>
            <p:cNvPr id="16" name="Text Box 15"/>
            <p:cNvSpPr txBox="1">
              <a:spLocks noChangeArrowheads="1"/>
            </p:cNvSpPr>
            <p:nvPr/>
          </p:nvSpPr>
          <p:spPr bwMode="auto">
            <a:xfrm>
              <a:off x="1744" y="1120"/>
              <a:ext cx="2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2000" i="1">
                  <a:solidFill>
                    <a:srgbClr val="CC0000"/>
                  </a:solidFill>
                  <a:latin typeface="Times New Roman" panose="02020603050405020304" pitchFamily="18" charset="0"/>
                </a:rPr>
                <a:t>E</a:t>
              </a:r>
              <a:r>
                <a:rPr lang="en-US" altLang="zh-CN" sz="2000" i="1" baseline="-25000">
                  <a:solidFill>
                    <a:srgbClr val="CC0000"/>
                  </a:solidFill>
                  <a:latin typeface="Times New Roman" panose="02020603050405020304" pitchFamily="18" charset="0"/>
                </a:rPr>
                <a:t>y</a:t>
              </a:r>
            </a:p>
          </p:txBody>
        </p:sp>
        <p:sp>
          <p:nvSpPr>
            <p:cNvPr id="17" name="Text Box 16"/>
            <p:cNvSpPr txBox="1">
              <a:spLocks noChangeArrowheads="1"/>
            </p:cNvSpPr>
            <p:nvPr/>
          </p:nvSpPr>
          <p:spPr bwMode="auto">
            <a:xfrm>
              <a:off x="431" y="1120"/>
              <a:ext cx="2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2000" i="1">
                  <a:solidFill>
                    <a:srgbClr val="CC0000"/>
                  </a:solidFill>
                  <a:latin typeface="Times New Roman" panose="02020603050405020304" pitchFamily="18" charset="0"/>
                </a:rPr>
                <a:t>E</a:t>
              </a:r>
              <a:r>
                <a:rPr lang="en-US" altLang="zh-CN" sz="2000" i="1" baseline="-25000">
                  <a:solidFill>
                    <a:srgbClr val="CC0000"/>
                  </a:solidFill>
                  <a:latin typeface="Times New Roman" panose="02020603050405020304" pitchFamily="18" charset="0"/>
                </a:rPr>
                <a:t>x</a:t>
              </a:r>
            </a:p>
          </p:txBody>
        </p:sp>
        <p:sp>
          <p:nvSpPr>
            <p:cNvPr id="18" name="Text Box 17"/>
            <p:cNvSpPr txBox="1">
              <a:spLocks noChangeArrowheads="1"/>
            </p:cNvSpPr>
            <p:nvPr/>
          </p:nvSpPr>
          <p:spPr bwMode="auto">
            <a:xfrm>
              <a:off x="1305" y="912"/>
              <a:ext cx="2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defTabSz="45720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defTabSz="4572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defTabSz="4572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zh-CN" sz="2000" i="1">
                  <a:solidFill>
                    <a:srgbClr val="008000"/>
                  </a:solidFill>
                  <a:latin typeface="Times New Roman" panose="02020603050405020304" pitchFamily="18" charset="0"/>
                </a:rPr>
                <a:t>B</a:t>
              </a:r>
              <a:r>
                <a:rPr lang="en-US" altLang="zh-CN" sz="2000" i="1" baseline="-25000">
                  <a:solidFill>
                    <a:srgbClr val="008000"/>
                  </a:solidFill>
                  <a:latin typeface="Times New Roman" panose="02020603050405020304" pitchFamily="18" charset="0"/>
                </a:rPr>
                <a:t>y</a:t>
              </a:r>
            </a:p>
          </p:txBody>
        </p:sp>
        <p:sp>
          <p:nvSpPr>
            <p:cNvPr id="19" name="Freeform 28"/>
            <p:cNvSpPr>
              <a:spLocks/>
            </p:cNvSpPr>
            <p:nvPr/>
          </p:nvSpPr>
          <p:spPr bwMode="auto">
            <a:xfrm>
              <a:off x="653" y="688"/>
              <a:ext cx="109" cy="102"/>
            </a:xfrm>
            <a:custGeom>
              <a:avLst/>
              <a:gdLst>
                <a:gd name="T0" fmla="*/ 0 w 274"/>
                <a:gd name="T1" fmla="*/ 0 h 238"/>
                <a:gd name="T2" fmla="*/ 0 w 274"/>
                <a:gd name="T3" fmla="*/ 0 h 238"/>
                <a:gd name="T4" fmla="*/ 0 w 274"/>
                <a:gd name="T5" fmla="*/ 0 h 238"/>
                <a:gd name="T6" fmla="*/ 0 w 274"/>
                <a:gd name="T7" fmla="*/ 0 h 238"/>
                <a:gd name="T8" fmla="*/ 0 w 274"/>
                <a:gd name="T9" fmla="*/ 0 h 238"/>
                <a:gd name="T10" fmla="*/ 0 60000 65536"/>
                <a:gd name="T11" fmla="*/ 0 60000 65536"/>
                <a:gd name="T12" fmla="*/ 0 60000 65536"/>
                <a:gd name="T13" fmla="*/ 0 60000 65536"/>
                <a:gd name="T14" fmla="*/ 0 60000 65536"/>
                <a:gd name="T15" fmla="*/ 0 w 274"/>
                <a:gd name="T16" fmla="*/ 0 h 238"/>
                <a:gd name="T17" fmla="*/ 274 w 274"/>
                <a:gd name="T18" fmla="*/ 238 h 238"/>
              </a:gdLst>
              <a:ahLst/>
              <a:cxnLst>
                <a:cxn ang="T10">
                  <a:pos x="T0" y="T1"/>
                </a:cxn>
                <a:cxn ang="T11">
                  <a:pos x="T2" y="T3"/>
                </a:cxn>
                <a:cxn ang="T12">
                  <a:pos x="T4" y="T5"/>
                </a:cxn>
                <a:cxn ang="T13">
                  <a:pos x="T6" y="T7"/>
                </a:cxn>
                <a:cxn ang="T14">
                  <a:pos x="T8" y="T9"/>
                </a:cxn>
              </a:cxnLst>
              <a:rect l="T15" t="T16" r="T17" b="T18"/>
              <a:pathLst>
                <a:path w="274" h="238">
                  <a:moveTo>
                    <a:pt x="0" y="12"/>
                  </a:moveTo>
                  <a:cubicBezTo>
                    <a:pt x="48" y="0"/>
                    <a:pt x="90" y="5"/>
                    <a:pt x="137" y="21"/>
                  </a:cubicBezTo>
                  <a:cubicBezTo>
                    <a:pt x="168" y="52"/>
                    <a:pt x="185" y="65"/>
                    <a:pt x="228" y="76"/>
                  </a:cubicBezTo>
                  <a:cubicBezTo>
                    <a:pt x="269" y="66"/>
                    <a:pt x="257" y="76"/>
                    <a:pt x="274" y="57"/>
                  </a:cubicBezTo>
                  <a:lnTo>
                    <a:pt x="169" y="238"/>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 name="Freeform 29"/>
            <p:cNvSpPr>
              <a:spLocks/>
            </p:cNvSpPr>
            <p:nvPr/>
          </p:nvSpPr>
          <p:spPr bwMode="auto">
            <a:xfrm>
              <a:off x="929" y="669"/>
              <a:ext cx="315" cy="35"/>
            </a:xfrm>
            <a:custGeom>
              <a:avLst/>
              <a:gdLst>
                <a:gd name="T0" fmla="*/ 0 w 795"/>
                <a:gd name="T1" fmla="*/ 0 h 82"/>
                <a:gd name="T2" fmla="*/ 0 w 795"/>
                <a:gd name="T3" fmla="*/ 0 h 82"/>
                <a:gd name="T4" fmla="*/ 0 w 795"/>
                <a:gd name="T5" fmla="*/ 0 h 82"/>
                <a:gd name="T6" fmla="*/ 0 w 795"/>
                <a:gd name="T7" fmla="*/ 0 h 82"/>
                <a:gd name="T8" fmla="*/ 0 w 795"/>
                <a:gd name="T9" fmla="*/ 0 h 82"/>
                <a:gd name="T10" fmla="*/ 0 w 795"/>
                <a:gd name="T11" fmla="*/ 0 h 82"/>
                <a:gd name="T12" fmla="*/ 0 60000 65536"/>
                <a:gd name="T13" fmla="*/ 0 60000 65536"/>
                <a:gd name="T14" fmla="*/ 0 60000 65536"/>
                <a:gd name="T15" fmla="*/ 0 60000 65536"/>
                <a:gd name="T16" fmla="*/ 0 60000 65536"/>
                <a:gd name="T17" fmla="*/ 0 60000 65536"/>
                <a:gd name="T18" fmla="*/ 0 w 795"/>
                <a:gd name="T19" fmla="*/ 0 h 82"/>
                <a:gd name="T20" fmla="*/ 795 w 795"/>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795" h="82">
                  <a:moveTo>
                    <a:pt x="0" y="46"/>
                  </a:moveTo>
                  <a:cubicBezTo>
                    <a:pt x="27" y="18"/>
                    <a:pt x="44" y="9"/>
                    <a:pt x="82" y="0"/>
                  </a:cubicBezTo>
                  <a:cubicBezTo>
                    <a:pt x="128" y="11"/>
                    <a:pt x="167" y="30"/>
                    <a:pt x="210" y="46"/>
                  </a:cubicBezTo>
                  <a:cubicBezTo>
                    <a:pt x="275" y="71"/>
                    <a:pt x="352" y="71"/>
                    <a:pt x="420" y="82"/>
                  </a:cubicBezTo>
                  <a:cubicBezTo>
                    <a:pt x="521" y="78"/>
                    <a:pt x="621" y="64"/>
                    <a:pt x="722" y="64"/>
                  </a:cubicBezTo>
                  <a:cubicBezTo>
                    <a:pt x="730" y="64"/>
                    <a:pt x="794" y="73"/>
                    <a:pt x="795" y="73"/>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Freeform 30"/>
            <p:cNvSpPr>
              <a:spLocks/>
            </p:cNvSpPr>
            <p:nvPr/>
          </p:nvSpPr>
          <p:spPr bwMode="auto">
            <a:xfrm>
              <a:off x="928" y="704"/>
              <a:ext cx="276" cy="138"/>
            </a:xfrm>
            <a:custGeom>
              <a:avLst/>
              <a:gdLst>
                <a:gd name="T0" fmla="*/ 0 w 697"/>
                <a:gd name="T1" fmla="*/ 0 h 320"/>
                <a:gd name="T2" fmla="*/ 0 w 697"/>
                <a:gd name="T3" fmla="*/ 0 h 320"/>
                <a:gd name="T4" fmla="*/ 0 w 697"/>
                <a:gd name="T5" fmla="*/ 0 h 320"/>
                <a:gd name="T6" fmla="*/ 0 w 697"/>
                <a:gd name="T7" fmla="*/ 0 h 320"/>
                <a:gd name="T8" fmla="*/ 0 w 697"/>
                <a:gd name="T9" fmla="*/ 0 h 320"/>
                <a:gd name="T10" fmla="*/ 0 w 697"/>
                <a:gd name="T11" fmla="*/ 0 h 320"/>
                <a:gd name="T12" fmla="*/ 0 w 697"/>
                <a:gd name="T13" fmla="*/ 0 h 320"/>
                <a:gd name="T14" fmla="*/ 0 60000 65536"/>
                <a:gd name="T15" fmla="*/ 0 60000 65536"/>
                <a:gd name="T16" fmla="*/ 0 60000 65536"/>
                <a:gd name="T17" fmla="*/ 0 60000 65536"/>
                <a:gd name="T18" fmla="*/ 0 60000 65536"/>
                <a:gd name="T19" fmla="*/ 0 60000 65536"/>
                <a:gd name="T20" fmla="*/ 0 60000 65536"/>
                <a:gd name="T21" fmla="*/ 0 w 697"/>
                <a:gd name="T22" fmla="*/ 0 h 320"/>
                <a:gd name="T23" fmla="*/ 697 w 697"/>
                <a:gd name="T24" fmla="*/ 320 h 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7" h="320">
                  <a:moveTo>
                    <a:pt x="697" y="320"/>
                  </a:moveTo>
                  <a:cubicBezTo>
                    <a:pt x="690" y="302"/>
                    <a:pt x="689" y="281"/>
                    <a:pt x="678" y="265"/>
                  </a:cubicBezTo>
                  <a:cubicBezTo>
                    <a:pt x="642" y="210"/>
                    <a:pt x="556" y="171"/>
                    <a:pt x="495" y="156"/>
                  </a:cubicBezTo>
                  <a:cubicBezTo>
                    <a:pt x="381" y="175"/>
                    <a:pt x="360" y="172"/>
                    <a:pt x="212" y="165"/>
                  </a:cubicBezTo>
                  <a:cubicBezTo>
                    <a:pt x="185" y="147"/>
                    <a:pt x="153" y="133"/>
                    <a:pt x="130" y="110"/>
                  </a:cubicBezTo>
                  <a:cubicBezTo>
                    <a:pt x="99" y="79"/>
                    <a:pt x="62" y="42"/>
                    <a:pt x="20" y="28"/>
                  </a:cubicBezTo>
                  <a:cubicBezTo>
                    <a:pt x="0" y="7"/>
                    <a:pt x="2" y="18"/>
                    <a:pt x="2"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Freeform 31"/>
            <p:cNvSpPr>
              <a:spLocks/>
            </p:cNvSpPr>
            <p:nvPr/>
          </p:nvSpPr>
          <p:spPr bwMode="auto">
            <a:xfrm>
              <a:off x="932" y="701"/>
              <a:ext cx="384" cy="141"/>
            </a:xfrm>
            <a:custGeom>
              <a:avLst/>
              <a:gdLst>
                <a:gd name="T0" fmla="*/ 1 w 969"/>
                <a:gd name="T1" fmla="*/ 0 h 329"/>
                <a:gd name="T2" fmla="*/ 1 w 969"/>
                <a:gd name="T3" fmla="*/ 0 h 329"/>
                <a:gd name="T4" fmla="*/ 0 w 969"/>
                <a:gd name="T5" fmla="*/ 0 h 329"/>
                <a:gd name="T6" fmla="*/ 0 w 969"/>
                <a:gd name="T7" fmla="*/ 0 h 329"/>
                <a:gd name="T8" fmla="*/ 0 w 969"/>
                <a:gd name="T9" fmla="*/ 0 h 329"/>
                <a:gd name="T10" fmla="*/ 0 w 969"/>
                <a:gd name="T11" fmla="*/ 0 h 329"/>
                <a:gd name="T12" fmla="*/ 0 60000 65536"/>
                <a:gd name="T13" fmla="*/ 0 60000 65536"/>
                <a:gd name="T14" fmla="*/ 0 60000 65536"/>
                <a:gd name="T15" fmla="*/ 0 60000 65536"/>
                <a:gd name="T16" fmla="*/ 0 60000 65536"/>
                <a:gd name="T17" fmla="*/ 0 60000 65536"/>
                <a:gd name="T18" fmla="*/ 0 w 969"/>
                <a:gd name="T19" fmla="*/ 0 h 329"/>
                <a:gd name="T20" fmla="*/ 969 w 969"/>
                <a:gd name="T21" fmla="*/ 329 h 329"/>
              </a:gdLst>
              <a:ahLst/>
              <a:cxnLst>
                <a:cxn ang="T12">
                  <a:pos x="T0" y="T1"/>
                </a:cxn>
                <a:cxn ang="T13">
                  <a:pos x="T2" y="T3"/>
                </a:cxn>
                <a:cxn ang="T14">
                  <a:pos x="T4" y="T5"/>
                </a:cxn>
                <a:cxn ang="T15">
                  <a:pos x="T6" y="T7"/>
                </a:cxn>
                <a:cxn ang="T16">
                  <a:pos x="T8" y="T9"/>
                </a:cxn>
                <a:cxn ang="T17">
                  <a:pos x="T10" y="T11"/>
                </a:cxn>
              </a:cxnLst>
              <a:rect l="T18" t="T19" r="T20" b="T21"/>
              <a:pathLst>
                <a:path w="969" h="329">
                  <a:moveTo>
                    <a:pt x="969" y="329"/>
                  </a:moveTo>
                  <a:cubicBezTo>
                    <a:pt x="956" y="288"/>
                    <a:pt x="948" y="240"/>
                    <a:pt x="914" y="210"/>
                  </a:cubicBezTo>
                  <a:cubicBezTo>
                    <a:pt x="856" y="159"/>
                    <a:pt x="776" y="146"/>
                    <a:pt x="704" y="128"/>
                  </a:cubicBezTo>
                  <a:cubicBezTo>
                    <a:pt x="565" y="94"/>
                    <a:pt x="440" y="88"/>
                    <a:pt x="292" y="82"/>
                  </a:cubicBezTo>
                  <a:cubicBezTo>
                    <a:pt x="238" y="74"/>
                    <a:pt x="190" y="59"/>
                    <a:pt x="137" y="46"/>
                  </a:cubicBezTo>
                  <a:cubicBezTo>
                    <a:pt x="76" y="5"/>
                    <a:pt x="74" y="0"/>
                    <a:pt x="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Freeform 32"/>
            <p:cNvSpPr>
              <a:spLocks/>
            </p:cNvSpPr>
            <p:nvPr/>
          </p:nvSpPr>
          <p:spPr bwMode="auto">
            <a:xfrm>
              <a:off x="932" y="512"/>
              <a:ext cx="315" cy="169"/>
            </a:xfrm>
            <a:custGeom>
              <a:avLst/>
              <a:gdLst>
                <a:gd name="T0" fmla="*/ 0 w 795"/>
                <a:gd name="T1" fmla="*/ 0 h 393"/>
                <a:gd name="T2" fmla="*/ 0 w 795"/>
                <a:gd name="T3" fmla="*/ 0 h 393"/>
                <a:gd name="T4" fmla="*/ 0 w 795"/>
                <a:gd name="T5" fmla="*/ 0 h 393"/>
                <a:gd name="T6" fmla="*/ 0 w 795"/>
                <a:gd name="T7" fmla="*/ 0 h 393"/>
                <a:gd name="T8" fmla="*/ 0 w 795"/>
                <a:gd name="T9" fmla="*/ 0 h 393"/>
                <a:gd name="T10" fmla="*/ 0 w 795"/>
                <a:gd name="T11" fmla="*/ 0 h 393"/>
                <a:gd name="T12" fmla="*/ 0 w 795"/>
                <a:gd name="T13" fmla="*/ 0 h 393"/>
                <a:gd name="T14" fmla="*/ 0 w 795"/>
                <a:gd name="T15" fmla="*/ 0 h 393"/>
                <a:gd name="T16" fmla="*/ 0 w 795"/>
                <a:gd name="T17" fmla="*/ 0 h 3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5"/>
                <a:gd name="T28" fmla="*/ 0 h 393"/>
                <a:gd name="T29" fmla="*/ 795 w 795"/>
                <a:gd name="T30" fmla="*/ 393 h 3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5" h="393">
                  <a:moveTo>
                    <a:pt x="795" y="0"/>
                  </a:moveTo>
                  <a:cubicBezTo>
                    <a:pt x="757" y="8"/>
                    <a:pt x="719" y="13"/>
                    <a:pt x="686" y="37"/>
                  </a:cubicBezTo>
                  <a:cubicBezTo>
                    <a:pt x="629" y="78"/>
                    <a:pt x="687" y="54"/>
                    <a:pt x="631" y="73"/>
                  </a:cubicBezTo>
                  <a:cubicBezTo>
                    <a:pt x="616" y="88"/>
                    <a:pt x="589" y="106"/>
                    <a:pt x="576" y="119"/>
                  </a:cubicBezTo>
                  <a:cubicBezTo>
                    <a:pt x="543" y="152"/>
                    <a:pt x="524" y="193"/>
                    <a:pt x="484" y="220"/>
                  </a:cubicBezTo>
                  <a:cubicBezTo>
                    <a:pt x="459" y="257"/>
                    <a:pt x="437" y="259"/>
                    <a:pt x="402" y="284"/>
                  </a:cubicBezTo>
                  <a:cubicBezTo>
                    <a:pt x="392" y="291"/>
                    <a:pt x="386" y="305"/>
                    <a:pt x="375" y="311"/>
                  </a:cubicBezTo>
                  <a:cubicBezTo>
                    <a:pt x="286" y="360"/>
                    <a:pt x="139" y="353"/>
                    <a:pt x="55" y="357"/>
                  </a:cubicBezTo>
                  <a:cubicBezTo>
                    <a:pt x="37" y="369"/>
                    <a:pt x="0" y="393"/>
                    <a:pt x="0" y="393"/>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AutoShape 33"/>
            <p:cNvSpPr>
              <a:spLocks noChangeArrowheads="1"/>
            </p:cNvSpPr>
            <p:nvPr/>
          </p:nvSpPr>
          <p:spPr bwMode="auto">
            <a:xfrm rot="10800000" flipH="1" flipV="1">
              <a:off x="1900" y="1099"/>
              <a:ext cx="34" cy="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47 h 21600"/>
                <a:gd name="T14" fmla="*/ 17153 w 21600"/>
                <a:gd name="T15" fmla="*/ 1705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rgbClr val="33CCFF"/>
            </a:solidFill>
            <a:ln w="12700">
              <a:solidFill>
                <a:schemeClr val="tx1"/>
              </a:solidFill>
              <a:miter lim="800000"/>
              <a:headEnd/>
              <a:tailEnd/>
            </a:ln>
          </p:spPr>
          <p:txBody>
            <a:bodyPr wrap="none" anchor="ctr"/>
            <a:lstStyle/>
            <a:p>
              <a:endParaRPr lang="zh-CN" altLang="en-US"/>
            </a:p>
          </p:txBody>
        </p:sp>
        <p:sp>
          <p:nvSpPr>
            <p:cNvPr id="25" name="AutoShape 34"/>
            <p:cNvSpPr>
              <a:spLocks noChangeArrowheads="1"/>
            </p:cNvSpPr>
            <p:nvPr/>
          </p:nvSpPr>
          <p:spPr bwMode="auto">
            <a:xfrm rot="10800000" flipH="1" flipV="1">
              <a:off x="1862" y="377"/>
              <a:ext cx="34" cy="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47 w 21600"/>
                <a:gd name="T13" fmla="*/ 4547 h 21600"/>
                <a:gd name="T14" fmla="*/ 17153 w 21600"/>
                <a:gd name="T15" fmla="*/ 1705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rgbClr val="33CCFF"/>
            </a:solidFill>
            <a:ln w="12700">
              <a:solidFill>
                <a:schemeClr val="tx1"/>
              </a:solidFill>
              <a:miter lim="800000"/>
              <a:headEnd/>
              <a:tailEnd/>
            </a:ln>
          </p:spPr>
          <p:txBody>
            <a:bodyPr wrap="none" anchor="ctr"/>
            <a:lstStyle/>
            <a:p>
              <a:endParaRPr lang="zh-CN" altLang="en-US"/>
            </a:p>
          </p:txBody>
        </p:sp>
        <p:sp>
          <p:nvSpPr>
            <p:cNvPr id="26" name="AutoShape 35"/>
            <p:cNvSpPr>
              <a:spLocks noChangeArrowheads="1"/>
            </p:cNvSpPr>
            <p:nvPr/>
          </p:nvSpPr>
          <p:spPr bwMode="auto">
            <a:xfrm rot="10800000" flipH="1" flipV="1">
              <a:off x="663" y="336"/>
              <a:ext cx="35" cy="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20 w 21600"/>
                <a:gd name="T13" fmla="*/ 4547 h 21600"/>
                <a:gd name="T14" fmla="*/ 17280 w 21600"/>
                <a:gd name="T15" fmla="*/ 1705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rgbClr val="33CCFF"/>
            </a:solidFill>
            <a:ln w="12700">
              <a:solidFill>
                <a:schemeClr val="tx1"/>
              </a:solidFill>
              <a:miter lim="800000"/>
              <a:headEnd/>
              <a:tailEnd/>
            </a:ln>
          </p:spPr>
          <p:txBody>
            <a:bodyPr wrap="none" anchor="ctr"/>
            <a:lstStyle/>
            <a:p>
              <a:endParaRPr lang="zh-CN" altLang="en-US"/>
            </a:p>
          </p:txBody>
        </p:sp>
        <p:sp>
          <p:nvSpPr>
            <p:cNvPr id="27" name="AutoShape 36"/>
            <p:cNvSpPr>
              <a:spLocks noChangeArrowheads="1"/>
            </p:cNvSpPr>
            <p:nvPr/>
          </p:nvSpPr>
          <p:spPr bwMode="auto">
            <a:xfrm rot="10800000" flipH="1" flipV="1">
              <a:off x="530" y="1099"/>
              <a:ext cx="35" cy="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20 w 21600"/>
                <a:gd name="T13" fmla="*/ 4547 h 21600"/>
                <a:gd name="T14" fmla="*/ 17280 w 21600"/>
                <a:gd name="T15" fmla="*/ 1705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rgbClr val="33CCFF"/>
            </a:solidFill>
            <a:ln w="12700">
              <a:solidFill>
                <a:schemeClr val="tx1"/>
              </a:solidFill>
              <a:miter lim="800000"/>
              <a:headEnd/>
              <a:tailEnd/>
            </a:ln>
          </p:spPr>
          <p:txBody>
            <a:bodyPr wrap="none" anchor="ctr"/>
            <a:lstStyle/>
            <a:p>
              <a:endParaRPr lang="zh-CN" altLang="en-US"/>
            </a:p>
          </p:txBody>
        </p:sp>
      </p:grpSp>
      <p:graphicFrame>
        <p:nvGraphicFramePr>
          <p:cNvPr id="28" name="Object 8"/>
          <p:cNvGraphicFramePr>
            <a:graphicFrameLocks noChangeAspect="1"/>
          </p:cNvGraphicFramePr>
          <p:nvPr>
            <p:extLst>
              <p:ext uri="{D42A27DB-BD31-4B8C-83A1-F6EECF244321}">
                <p14:modId xmlns:p14="http://schemas.microsoft.com/office/powerpoint/2010/main" val="2174503941"/>
              </p:ext>
            </p:extLst>
          </p:nvPr>
        </p:nvGraphicFramePr>
        <p:xfrm>
          <a:off x="3935353" y="2564739"/>
          <a:ext cx="1228725" cy="400050"/>
        </p:xfrm>
        <a:graphic>
          <a:graphicData uri="http://schemas.openxmlformats.org/presentationml/2006/ole">
            <mc:AlternateContent xmlns:mc="http://schemas.openxmlformats.org/markup-compatibility/2006">
              <mc:Choice xmlns:v="urn:schemas-microsoft-com:vml" Requires="v">
                <p:oleObj spid="_x0000_s3033" name="Equation" r:id="rId4" imgW="507780" imgH="165028" progId="Equation.DSMT4">
                  <p:embed/>
                </p:oleObj>
              </mc:Choice>
              <mc:Fallback>
                <p:oleObj name="Equation" r:id="rId4" imgW="507780" imgH="165028" progId="Equation.DSMT4">
                  <p:embed/>
                  <p:pic>
                    <p:nvPicPr>
                      <p:cNvPr id="717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353" y="2564739"/>
                        <a:ext cx="12287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4076701023"/>
              </p:ext>
            </p:extLst>
          </p:nvPr>
        </p:nvGraphicFramePr>
        <p:xfrm>
          <a:off x="5856652" y="1427143"/>
          <a:ext cx="3148392" cy="1086087"/>
        </p:xfrm>
        <a:graphic>
          <a:graphicData uri="http://schemas.openxmlformats.org/presentationml/2006/ole">
            <mc:AlternateContent xmlns:mc="http://schemas.openxmlformats.org/markup-compatibility/2006">
              <mc:Choice xmlns:v="urn:schemas-microsoft-com:vml" Requires="v">
                <p:oleObj spid="_x0000_s3034" name="Equation" r:id="rId6" imgW="1803400" imgH="622300" progId="Equation.DSMT4">
                  <p:embed/>
                </p:oleObj>
              </mc:Choice>
              <mc:Fallback>
                <p:oleObj name="Equation" r:id="rId6" imgW="1803400" imgH="622300" progId="Equation.DSMT4">
                  <p:embed/>
                  <p:pic>
                    <p:nvPicPr>
                      <p:cNvPr id="717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6652" y="1427143"/>
                        <a:ext cx="3148392" cy="1086087"/>
                      </a:xfrm>
                      <a:prstGeom prst="rect">
                        <a:avLst/>
                      </a:prstGeom>
                      <a:noFill/>
                      <a:ln>
                        <a:noFill/>
                      </a:ln>
                      <a:effectLst/>
                    </p:spPr>
                  </p:pic>
                </p:oleObj>
              </mc:Fallback>
            </mc:AlternateContent>
          </a:graphicData>
        </a:graphic>
      </p:graphicFrame>
      <p:graphicFrame>
        <p:nvGraphicFramePr>
          <p:cNvPr id="31" name="Object 6"/>
          <p:cNvGraphicFramePr>
            <a:graphicFrameLocks noChangeAspect="1"/>
          </p:cNvGraphicFramePr>
          <p:nvPr>
            <p:extLst>
              <p:ext uri="{D42A27DB-BD31-4B8C-83A1-F6EECF244321}">
                <p14:modId xmlns:p14="http://schemas.microsoft.com/office/powerpoint/2010/main" val="2882027927"/>
              </p:ext>
            </p:extLst>
          </p:nvPr>
        </p:nvGraphicFramePr>
        <p:xfrm>
          <a:off x="9195839" y="1449851"/>
          <a:ext cx="2993706" cy="1040670"/>
        </p:xfrm>
        <a:graphic>
          <a:graphicData uri="http://schemas.openxmlformats.org/presentationml/2006/ole">
            <mc:AlternateContent xmlns:mc="http://schemas.openxmlformats.org/markup-compatibility/2006">
              <mc:Choice xmlns:v="urn:schemas-microsoft-com:vml" Requires="v">
                <p:oleObj spid="_x0000_s3035" name="Equation" r:id="rId8" imgW="1790700" imgH="622300" progId="Equation.DSMT4">
                  <p:embed/>
                </p:oleObj>
              </mc:Choice>
              <mc:Fallback>
                <p:oleObj name="Equation" r:id="rId8" imgW="1790700" imgH="622300" progId="Equation.DSMT4">
                  <p:embed/>
                  <p:pic>
                    <p:nvPicPr>
                      <p:cNvPr id="717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5839" y="1449851"/>
                        <a:ext cx="2993706" cy="1040670"/>
                      </a:xfrm>
                      <a:prstGeom prst="rect">
                        <a:avLst/>
                      </a:prstGeom>
                      <a:noFill/>
                      <a:ln>
                        <a:noFill/>
                      </a:ln>
                      <a:effectLst/>
                    </p:spPr>
                  </p:pic>
                </p:oleObj>
              </mc:Fallback>
            </mc:AlternateContent>
          </a:graphicData>
        </a:graphic>
      </p:graphicFrame>
      <p:graphicFrame>
        <p:nvGraphicFramePr>
          <p:cNvPr id="32" name="Object 3"/>
          <p:cNvGraphicFramePr>
            <a:graphicFrameLocks noChangeAspect="1"/>
          </p:cNvGraphicFramePr>
          <p:nvPr>
            <p:extLst>
              <p:ext uri="{D42A27DB-BD31-4B8C-83A1-F6EECF244321}">
                <p14:modId xmlns:p14="http://schemas.microsoft.com/office/powerpoint/2010/main" val="4213421851"/>
              </p:ext>
            </p:extLst>
          </p:nvPr>
        </p:nvGraphicFramePr>
        <p:xfrm>
          <a:off x="4885471" y="3670216"/>
          <a:ext cx="1612870" cy="1583135"/>
        </p:xfrm>
        <a:graphic>
          <a:graphicData uri="http://schemas.openxmlformats.org/presentationml/2006/ole">
            <mc:AlternateContent xmlns:mc="http://schemas.openxmlformats.org/markup-compatibility/2006">
              <mc:Choice xmlns:v="urn:schemas-microsoft-com:vml" Requires="v">
                <p:oleObj spid="_x0000_s3036" name="Equation" r:id="rId10" imgW="660400" imgH="622300" progId="Equation.DSMT4">
                  <p:embed/>
                </p:oleObj>
              </mc:Choice>
              <mc:Fallback>
                <p:oleObj name="Equation" r:id="rId10" imgW="660400" imgH="622300" progId="Equation.DSMT4">
                  <p:embed/>
                  <p:pic>
                    <p:nvPicPr>
                      <p:cNvPr id="6147"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5471" y="3670216"/>
                        <a:ext cx="1612870" cy="1583135"/>
                      </a:xfrm>
                      <a:prstGeom prst="rect">
                        <a:avLst/>
                      </a:prstGeom>
                      <a:noFill/>
                      <a:ln>
                        <a:noFill/>
                      </a:ln>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2830521139"/>
              </p:ext>
            </p:extLst>
          </p:nvPr>
        </p:nvGraphicFramePr>
        <p:xfrm>
          <a:off x="9957424" y="3866265"/>
          <a:ext cx="1123863" cy="1387086"/>
        </p:xfrm>
        <a:graphic>
          <a:graphicData uri="http://schemas.openxmlformats.org/presentationml/2006/ole">
            <mc:AlternateContent xmlns:mc="http://schemas.openxmlformats.org/markup-compatibility/2006">
              <mc:Choice xmlns:v="urn:schemas-microsoft-com:vml" Requires="v">
                <p:oleObj spid="_x0000_s3037" name="Equation" r:id="rId12" imgW="533400" imgH="622300" progId="Equation.DSMT4">
                  <p:embed/>
                </p:oleObj>
              </mc:Choice>
              <mc:Fallback>
                <p:oleObj name="Equation" r:id="rId12" imgW="533400" imgH="622300" progId="Equation.DSMT4">
                  <p:embed/>
                  <p:pic>
                    <p:nvPicPr>
                      <p:cNvPr id="6148"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57424" y="3866265"/>
                        <a:ext cx="1123863" cy="1387086"/>
                      </a:xfrm>
                      <a:prstGeom prst="rect">
                        <a:avLst/>
                      </a:prstGeom>
                      <a:noFill/>
                      <a:ln>
                        <a:noFill/>
                      </a:ln>
                    </p:spPr>
                  </p:pic>
                </p:oleObj>
              </mc:Fallback>
            </mc:AlternateContent>
          </a:graphicData>
        </a:graphic>
      </p:graphicFrame>
      <p:pic>
        <p:nvPicPr>
          <p:cNvPr id="34" name="Picture 10" descr="Impdeance"/>
          <p:cNvPicPr>
            <a:picLocks noChangeAspect="1" noChangeArrowheads="1"/>
          </p:cNvPicPr>
          <p:nvPr/>
        </p:nvPicPr>
        <p:blipFill>
          <a:blip r:embed="rId14">
            <a:extLst>
              <a:ext uri="{28A0092B-C50C-407E-A947-70E740481C1C}">
                <a14:useLocalDpi xmlns:a14="http://schemas.microsoft.com/office/drawing/2010/main" val="0"/>
              </a:ext>
            </a:extLst>
          </a:blip>
          <a:srcRect l="4286" t="6061"/>
          <a:stretch>
            <a:fillRect/>
          </a:stretch>
        </p:blipFill>
        <p:spPr bwMode="auto">
          <a:xfrm>
            <a:off x="6498341" y="2795815"/>
            <a:ext cx="3288791" cy="322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p:cNvSpPr/>
          <p:nvPr/>
        </p:nvSpPr>
        <p:spPr>
          <a:xfrm>
            <a:off x="1027518" y="5082937"/>
            <a:ext cx="259276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(Egbert and Booker,1986)</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976FB04A-E63A-4353-B35A-DEF2F5D2DFBD}"/>
              </a:ext>
            </a:extLst>
          </p:cNvPr>
          <p:cNvSpPr txBox="1"/>
          <p:nvPr/>
        </p:nvSpPr>
        <p:spPr>
          <a:xfrm>
            <a:off x="3878886" y="1559725"/>
            <a:ext cx="1733162" cy="369332"/>
          </a:xfrm>
          <a:prstGeom prst="rect">
            <a:avLst/>
          </a:prstGeom>
          <a:solidFill>
            <a:schemeClr val="accent1">
              <a:lumMod val="20000"/>
              <a:lumOff val="80000"/>
            </a:schemeClr>
          </a:solidFill>
        </p:spPr>
        <p:txBody>
          <a:bodyPr wrap="square">
            <a:spAutoFit/>
          </a:bodyPr>
          <a:lstStyle/>
          <a:p>
            <a:r>
              <a:rPr lang="en-US" altLang="zh-CN" dirty="0">
                <a:latin typeface="Times New Roman" panose="02020603050405020304" pitchFamily="18" charset="0"/>
                <a:cs typeface="Times New Roman" panose="02020603050405020304" pitchFamily="18" charset="0"/>
              </a:rPr>
              <a:t>MT impedance </a:t>
            </a:r>
            <a:endParaRPr lang="zh-CN" altLang="en-US"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BED47224-CD23-4B30-BE9A-A1CD6EFCD7E7}"/>
              </a:ext>
            </a:extLst>
          </p:cNvPr>
          <p:cNvCxnSpPr>
            <a:cxnSpLocks/>
            <a:stCxn id="36" idx="2"/>
          </p:cNvCxnSpPr>
          <p:nvPr/>
        </p:nvCxnSpPr>
        <p:spPr>
          <a:xfrm>
            <a:off x="4745467" y="1929057"/>
            <a:ext cx="0" cy="6539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48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1493084380"/>
              </p:ext>
            </p:extLst>
          </p:nvPr>
        </p:nvGraphicFramePr>
        <p:xfrm>
          <a:off x="1111216" y="2352186"/>
          <a:ext cx="1228725" cy="400050"/>
        </p:xfrm>
        <a:graphic>
          <a:graphicData uri="http://schemas.openxmlformats.org/presentationml/2006/ole">
            <mc:AlternateContent xmlns:mc="http://schemas.openxmlformats.org/markup-compatibility/2006">
              <mc:Choice xmlns:v="urn:schemas-microsoft-com:vml" Requires="v">
                <p:oleObj spid="_x0000_s7006" name="Equation" r:id="rId4" imgW="507780" imgH="165028" progId="Equation.DSMT4">
                  <p:embed/>
                </p:oleObj>
              </mc:Choice>
              <mc:Fallback>
                <p:oleObj name="Equation" r:id="rId4" imgW="507780" imgH="165028" progId="Equation.DSMT4">
                  <p:embed/>
                  <p:pic>
                    <p:nvPicPr>
                      <p:cNvPr id="2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16" y="2352186"/>
                        <a:ext cx="12287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 name="Object 5"/>
          <p:cNvGraphicFramePr>
            <a:graphicFrameLocks noChangeAspect="1"/>
          </p:cNvGraphicFramePr>
          <p:nvPr>
            <p:extLst>
              <p:ext uri="{D42A27DB-BD31-4B8C-83A1-F6EECF244321}">
                <p14:modId xmlns:p14="http://schemas.microsoft.com/office/powerpoint/2010/main" val="3243525249"/>
              </p:ext>
            </p:extLst>
          </p:nvPr>
        </p:nvGraphicFramePr>
        <p:xfrm>
          <a:off x="151383" y="3113319"/>
          <a:ext cx="3002157" cy="1035641"/>
        </p:xfrm>
        <a:graphic>
          <a:graphicData uri="http://schemas.openxmlformats.org/presentationml/2006/ole">
            <mc:AlternateContent xmlns:mc="http://schemas.openxmlformats.org/markup-compatibility/2006">
              <mc:Choice xmlns:v="urn:schemas-microsoft-com:vml" Requires="v">
                <p:oleObj spid="_x0000_s7007" name="Equation" r:id="rId6" imgW="1803400" imgH="622300" progId="Equation.DSMT4">
                  <p:embed/>
                </p:oleObj>
              </mc:Choice>
              <mc:Fallback>
                <p:oleObj name="Equation" r:id="rId6" imgW="1803400" imgH="622300" progId="Equation.DSMT4">
                  <p:embed/>
                  <p:pic>
                    <p:nvPicPr>
                      <p:cNvPr id="3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383" y="3113319"/>
                        <a:ext cx="3002157" cy="1035641"/>
                      </a:xfrm>
                      <a:prstGeom prst="rect">
                        <a:avLst/>
                      </a:prstGeom>
                      <a:noFill/>
                      <a:ln>
                        <a:noFill/>
                      </a:ln>
                      <a:effec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4068776226"/>
              </p:ext>
            </p:extLst>
          </p:nvPr>
        </p:nvGraphicFramePr>
        <p:xfrm>
          <a:off x="151383" y="4510043"/>
          <a:ext cx="2993706" cy="1040670"/>
        </p:xfrm>
        <a:graphic>
          <a:graphicData uri="http://schemas.openxmlformats.org/presentationml/2006/ole">
            <mc:AlternateContent xmlns:mc="http://schemas.openxmlformats.org/markup-compatibility/2006">
              <mc:Choice xmlns:v="urn:schemas-microsoft-com:vml" Requires="v">
                <p:oleObj spid="_x0000_s7008" name="Equation" r:id="rId8" imgW="1790700" imgH="622300" progId="Equation.DSMT4">
                  <p:embed/>
                </p:oleObj>
              </mc:Choice>
              <mc:Fallback>
                <p:oleObj name="Equation" r:id="rId8" imgW="1790700" imgH="622300" progId="Equation.DSMT4">
                  <p:embed/>
                  <p:pic>
                    <p:nvPicPr>
                      <p:cNvPr id="3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383" y="4510043"/>
                        <a:ext cx="2993706" cy="1040670"/>
                      </a:xfrm>
                      <a:prstGeom prst="rect">
                        <a:avLst/>
                      </a:prstGeom>
                      <a:noFill/>
                      <a:ln>
                        <a:noFill/>
                      </a:ln>
                      <a:effectLst/>
                    </p:spPr>
                  </p:pic>
                </p:oleObj>
              </mc:Fallback>
            </mc:AlternateContent>
          </a:graphicData>
        </a:graphic>
      </p:graphicFrame>
      <p:sp>
        <p:nvSpPr>
          <p:cNvPr id="5" name="矩形 4"/>
          <p:cNvSpPr/>
          <p:nvPr/>
        </p:nvSpPr>
        <p:spPr>
          <a:xfrm>
            <a:off x="95966" y="1388238"/>
            <a:ext cx="3259226"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Basic Concepts</a:t>
            </a:r>
          </a:p>
        </p:txBody>
      </p:sp>
      <p:graphicFrame>
        <p:nvGraphicFramePr>
          <p:cNvPr id="6" name="Object 5"/>
          <p:cNvGraphicFramePr>
            <a:graphicFrameLocks noChangeAspect="1"/>
          </p:cNvGraphicFramePr>
          <p:nvPr>
            <p:extLst>
              <p:ext uri="{D42A27DB-BD31-4B8C-83A1-F6EECF244321}">
                <p14:modId xmlns:p14="http://schemas.microsoft.com/office/powerpoint/2010/main" val="995464752"/>
              </p:ext>
            </p:extLst>
          </p:nvPr>
        </p:nvGraphicFramePr>
        <p:xfrm>
          <a:off x="4232656" y="1585976"/>
          <a:ext cx="3624263" cy="584200"/>
        </p:xfrm>
        <a:graphic>
          <a:graphicData uri="http://schemas.openxmlformats.org/presentationml/2006/ole">
            <mc:AlternateContent xmlns:mc="http://schemas.openxmlformats.org/markup-compatibility/2006">
              <mc:Choice xmlns:v="urn:schemas-microsoft-com:vml" Requires="v">
                <p:oleObj spid="_x0000_s7009" name="Equation" r:id="rId10" imgW="1497950" imgH="241195" progId="Equation.DSMT4">
                  <p:embed/>
                </p:oleObj>
              </mc:Choice>
              <mc:Fallback>
                <p:oleObj name="Equation" r:id="rId10" imgW="1497950" imgH="241195" progId="Equation.DSMT4">
                  <p:embed/>
                  <p:pic>
                    <p:nvPicPr>
                      <p:cNvPr id="1536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2656" y="1585976"/>
                        <a:ext cx="362426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70024954"/>
              </p:ext>
            </p:extLst>
          </p:nvPr>
        </p:nvGraphicFramePr>
        <p:xfrm>
          <a:off x="8669719" y="1878076"/>
          <a:ext cx="1136650" cy="492125"/>
        </p:xfrm>
        <a:graphic>
          <a:graphicData uri="http://schemas.openxmlformats.org/presentationml/2006/ole">
            <mc:AlternateContent xmlns:mc="http://schemas.openxmlformats.org/markup-compatibility/2006">
              <mc:Choice xmlns:v="urn:schemas-microsoft-com:vml" Requires="v">
                <p:oleObj spid="_x0000_s7010" name="Equation" r:id="rId12" imgW="469696" imgH="203112" progId="Equation.DSMT4">
                  <p:embed/>
                </p:oleObj>
              </mc:Choice>
              <mc:Fallback>
                <p:oleObj name="Equation" r:id="rId12" imgW="469696" imgH="203112" progId="Equation.DSMT4">
                  <p:embed/>
                  <p:pic>
                    <p:nvPicPr>
                      <p:cNvPr id="1536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69719" y="1878076"/>
                        <a:ext cx="11366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9" name="直接箭头连接符 8"/>
          <p:cNvCxnSpPr>
            <a:endCxn id="6" idx="1"/>
          </p:cNvCxnSpPr>
          <p:nvPr/>
        </p:nvCxnSpPr>
        <p:spPr>
          <a:xfrm flipV="1">
            <a:off x="2385078" y="1878076"/>
            <a:ext cx="1847578" cy="610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对象 9"/>
          <p:cNvGraphicFramePr>
            <a:graphicFrameLocks noChangeAspect="1"/>
          </p:cNvGraphicFramePr>
          <p:nvPr>
            <p:extLst>
              <p:ext uri="{D42A27DB-BD31-4B8C-83A1-F6EECF244321}">
                <p14:modId xmlns:p14="http://schemas.microsoft.com/office/powerpoint/2010/main" val="2048894709"/>
              </p:ext>
            </p:extLst>
          </p:nvPr>
        </p:nvGraphicFramePr>
        <p:xfrm>
          <a:off x="4198049" y="2627508"/>
          <a:ext cx="4738687" cy="620931"/>
        </p:xfrm>
        <a:graphic>
          <a:graphicData uri="http://schemas.openxmlformats.org/presentationml/2006/ole">
            <mc:AlternateContent xmlns:mc="http://schemas.openxmlformats.org/markup-compatibility/2006">
              <mc:Choice xmlns:v="urn:schemas-microsoft-com:vml" Requires="v">
                <p:oleObj spid="_x0000_s7011" name="Equation" r:id="rId14" imgW="1841400" imgH="241200" progId="Equation.DSMT4">
                  <p:embed/>
                </p:oleObj>
              </mc:Choice>
              <mc:Fallback>
                <p:oleObj name="Equation" r:id="rId14" imgW="1841400" imgH="241200" progId="Equation.DSMT4">
                  <p:embed/>
                  <p:pic>
                    <p:nvPicPr>
                      <p:cNvPr id="0" name=""/>
                      <p:cNvPicPr/>
                      <p:nvPr/>
                    </p:nvPicPr>
                    <p:blipFill>
                      <a:blip r:embed="rId15"/>
                      <a:stretch>
                        <a:fillRect/>
                      </a:stretch>
                    </p:blipFill>
                    <p:spPr>
                      <a:xfrm>
                        <a:off x="4198049" y="2627508"/>
                        <a:ext cx="4738687" cy="620931"/>
                      </a:xfrm>
                      <a:prstGeom prst="rect">
                        <a:avLst/>
                      </a:prstGeom>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3642438810"/>
              </p:ext>
            </p:extLst>
          </p:nvPr>
        </p:nvGraphicFramePr>
        <p:xfrm>
          <a:off x="9975721" y="2752236"/>
          <a:ext cx="1136650" cy="492125"/>
        </p:xfrm>
        <a:graphic>
          <a:graphicData uri="http://schemas.openxmlformats.org/presentationml/2006/ole">
            <mc:AlternateContent xmlns:mc="http://schemas.openxmlformats.org/markup-compatibility/2006">
              <mc:Choice xmlns:v="urn:schemas-microsoft-com:vml" Requires="v">
                <p:oleObj spid="_x0000_s7012" name="Equation" r:id="rId12" imgW="469696" imgH="203112" progId="Equation.DSMT4">
                  <p:embed/>
                </p:oleObj>
              </mc:Choice>
              <mc:Fallback>
                <p:oleObj name="Equation" r:id="rId12" imgW="469696" imgH="203112" progId="Equation.DSMT4">
                  <p:embed/>
                  <p:pic>
                    <p:nvPicPr>
                      <p:cNvPr id="7"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75721" y="2752236"/>
                        <a:ext cx="11366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 name="矩形 11"/>
          <p:cNvSpPr/>
          <p:nvPr/>
        </p:nvSpPr>
        <p:spPr>
          <a:xfrm>
            <a:off x="4198049" y="2255206"/>
            <a:ext cx="2327881" cy="461665"/>
          </a:xfrm>
          <a:prstGeom prst="rect">
            <a:avLst/>
          </a:prstGeom>
        </p:spPr>
        <p:txBody>
          <a:bodyPr wrap="none">
            <a:spAutoFit/>
          </a:bodyPr>
          <a:lstStyle/>
          <a:p>
            <a:r>
              <a:rPr lang="en-US" altLang="zh-CN" sz="2400" dirty="0">
                <a:solidFill>
                  <a:srgbClr val="000000"/>
                </a:solidFill>
                <a:latin typeface="Times New Roman" panose="02020603050405020304" pitchFamily="18" charset="0"/>
                <a:cs typeface="Times New Roman" panose="02020603050405020304" pitchFamily="18" charset="0"/>
              </a:rPr>
              <a:t>Linear regression</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6710" y="3283624"/>
            <a:ext cx="4489963" cy="2787992"/>
          </a:xfrm>
          <a:prstGeom prst="rect">
            <a:avLst/>
          </a:prstGeom>
        </p:spPr>
      </p:pic>
      <p:sp>
        <p:nvSpPr>
          <p:cNvPr id="16" name="文本框 15"/>
          <p:cNvSpPr txBox="1"/>
          <p:nvPr/>
        </p:nvSpPr>
        <p:spPr>
          <a:xfrm>
            <a:off x="8396673" y="5702284"/>
            <a:ext cx="177145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(From HP’s class)</a:t>
            </a:r>
            <a:endParaRPr lang="zh-CN" altLang="en-US" dirty="0">
              <a:latin typeface="Times New Roman" panose="02020603050405020304" pitchFamily="18" charset="0"/>
              <a:cs typeface="Times New Roman" panose="02020603050405020304"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359018292"/>
              </p:ext>
            </p:extLst>
          </p:nvPr>
        </p:nvGraphicFramePr>
        <p:xfrm>
          <a:off x="9553483" y="3827205"/>
          <a:ext cx="1229290" cy="531585"/>
        </p:xfrm>
        <a:graphic>
          <a:graphicData uri="http://schemas.openxmlformats.org/presentationml/2006/ole">
            <mc:AlternateContent xmlns:mc="http://schemas.openxmlformats.org/markup-compatibility/2006">
              <mc:Choice xmlns:v="urn:schemas-microsoft-com:vml" Requires="v">
                <p:oleObj spid="_x0000_s7013" name="Equation" r:id="rId17" imgW="469800" imgH="203040" progId="Equation.DSMT4">
                  <p:embed/>
                </p:oleObj>
              </mc:Choice>
              <mc:Fallback>
                <p:oleObj name="Equation" r:id="rId17" imgW="469800" imgH="203040" progId="Equation.DSMT4">
                  <p:embed/>
                  <p:pic>
                    <p:nvPicPr>
                      <p:cNvPr id="0" name=""/>
                      <p:cNvPicPr/>
                      <p:nvPr/>
                    </p:nvPicPr>
                    <p:blipFill>
                      <a:blip r:embed="rId18"/>
                      <a:stretch>
                        <a:fillRect/>
                      </a:stretch>
                    </p:blipFill>
                    <p:spPr>
                      <a:xfrm>
                        <a:off x="9553483" y="3827205"/>
                        <a:ext cx="1229290" cy="53158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237993738"/>
              </p:ext>
            </p:extLst>
          </p:nvPr>
        </p:nvGraphicFramePr>
        <p:xfrm>
          <a:off x="9158294" y="4417543"/>
          <a:ext cx="2243529" cy="670145"/>
        </p:xfrm>
        <a:graphic>
          <a:graphicData uri="http://schemas.openxmlformats.org/presentationml/2006/ole">
            <mc:AlternateContent xmlns:mc="http://schemas.openxmlformats.org/markup-compatibility/2006">
              <mc:Choice xmlns:v="urn:schemas-microsoft-com:vml" Requires="v">
                <p:oleObj spid="_x0000_s7014" name="Equation" r:id="rId19" imgW="977760" imgH="291960" progId="Equation.DSMT4">
                  <p:embed/>
                </p:oleObj>
              </mc:Choice>
              <mc:Fallback>
                <p:oleObj name="Equation" r:id="rId19" imgW="977760" imgH="291960" progId="Equation.DSMT4">
                  <p:embed/>
                  <p:pic>
                    <p:nvPicPr>
                      <p:cNvPr id="0" name=""/>
                      <p:cNvPicPr/>
                      <p:nvPr/>
                    </p:nvPicPr>
                    <p:blipFill>
                      <a:blip r:embed="rId20"/>
                      <a:stretch>
                        <a:fillRect/>
                      </a:stretch>
                    </p:blipFill>
                    <p:spPr>
                      <a:xfrm>
                        <a:off x="9158294" y="4417543"/>
                        <a:ext cx="2243529" cy="67014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800439600"/>
              </p:ext>
            </p:extLst>
          </p:nvPr>
        </p:nvGraphicFramePr>
        <p:xfrm>
          <a:off x="9295385" y="5132328"/>
          <a:ext cx="2027730" cy="565878"/>
        </p:xfrm>
        <a:graphic>
          <a:graphicData uri="http://schemas.openxmlformats.org/presentationml/2006/ole">
            <mc:AlternateContent xmlns:mc="http://schemas.openxmlformats.org/markup-compatibility/2006">
              <mc:Choice xmlns:v="urn:schemas-microsoft-com:vml" Requires="v">
                <p:oleObj spid="_x0000_s7015" name="Equation" r:id="rId21" imgW="1091880" imgH="304560" progId="Equation.DSMT4">
                  <p:embed/>
                </p:oleObj>
              </mc:Choice>
              <mc:Fallback>
                <p:oleObj name="Equation" r:id="rId21" imgW="1091880" imgH="304560" progId="Equation.DSMT4">
                  <p:embed/>
                  <p:pic>
                    <p:nvPicPr>
                      <p:cNvPr id="0" name=""/>
                      <p:cNvPicPr/>
                      <p:nvPr/>
                    </p:nvPicPr>
                    <p:blipFill>
                      <a:blip r:embed="rId22"/>
                      <a:stretch>
                        <a:fillRect/>
                      </a:stretch>
                    </p:blipFill>
                    <p:spPr>
                      <a:xfrm>
                        <a:off x="9295385" y="5132328"/>
                        <a:ext cx="2027730" cy="565878"/>
                      </a:xfrm>
                      <a:prstGeom prst="rect">
                        <a:avLst/>
                      </a:prstGeom>
                    </p:spPr>
                  </p:pic>
                </p:oleObj>
              </mc:Fallback>
            </mc:AlternateContent>
          </a:graphicData>
        </a:graphic>
      </p:graphicFrame>
      <p:sp>
        <p:nvSpPr>
          <p:cNvPr id="20" name="矩形 19"/>
          <p:cNvSpPr/>
          <p:nvPr/>
        </p:nvSpPr>
        <p:spPr>
          <a:xfrm>
            <a:off x="8725172" y="3259345"/>
            <a:ext cx="2728632" cy="461665"/>
          </a:xfrm>
          <a:prstGeom prst="rect">
            <a:avLst/>
          </a:prstGeom>
        </p:spPr>
        <p:txBody>
          <a:bodyPr wrap="none">
            <a:spAutoFit/>
          </a:bodyPr>
          <a:lstStyle/>
          <a:p>
            <a:r>
              <a:rPr lang="en-US" altLang="zh-CN" sz="2400" dirty="0">
                <a:solidFill>
                  <a:srgbClr val="000000"/>
                </a:solidFill>
                <a:latin typeface="Times New Roman" panose="02020603050405020304" pitchFamily="18" charset="0"/>
                <a:cs typeface="Times New Roman" panose="02020603050405020304" pitchFamily="18" charset="0"/>
              </a:rPr>
              <a:t>Least square method</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108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5"/>
          <p:cNvSpPr txBox="1"/>
          <p:nvPr/>
        </p:nvSpPr>
        <p:spPr>
          <a:xfrm>
            <a:off x="493063" y="2492592"/>
            <a:ext cx="2529626" cy="400110"/>
          </a:xfrm>
          <a:prstGeom prst="rect">
            <a:avLst/>
          </a:prstGeom>
          <a:solidFill>
            <a:schemeClr val="accent1">
              <a:lumMod val="20000"/>
              <a:lumOff val="80000"/>
            </a:schemeClr>
          </a:solid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Least square estimator</a:t>
            </a:r>
          </a:p>
        </p:txBody>
      </p:sp>
      <p:graphicFrame>
        <p:nvGraphicFramePr>
          <p:cNvPr id="3" name="对象 2">
            <a:extLst>
              <a:ext uri="{FF2B5EF4-FFF2-40B4-BE49-F238E27FC236}">
                <a16:creationId xmlns:a16="http://schemas.microsoft.com/office/drawing/2014/main" id="{2DDEAC14-0C6D-4D68-94BA-AB1197BCA3AE}"/>
              </a:ext>
            </a:extLst>
          </p:cNvPr>
          <p:cNvGraphicFramePr>
            <a:graphicFrameLocks noChangeAspect="1"/>
          </p:cNvGraphicFramePr>
          <p:nvPr>
            <p:extLst>
              <p:ext uri="{D42A27DB-BD31-4B8C-83A1-F6EECF244321}">
                <p14:modId xmlns:p14="http://schemas.microsoft.com/office/powerpoint/2010/main" val="3268689447"/>
              </p:ext>
            </p:extLst>
          </p:nvPr>
        </p:nvGraphicFramePr>
        <p:xfrm>
          <a:off x="493061" y="5139872"/>
          <a:ext cx="3006479" cy="876890"/>
        </p:xfrm>
        <a:graphic>
          <a:graphicData uri="http://schemas.openxmlformats.org/presentationml/2006/ole">
            <mc:AlternateContent xmlns:mc="http://schemas.openxmlformats.org/markup-compatibility/2006">
              <mc:Choice xmlns:v="urn:schemas-microsoft-com:vml" Requires="v">
                <p:oleObj spid="_x0000_s5010" name="Equation" r:id="rId4" imgW="1752600" imgH="508000" progId="Equation.DSMT4">
                  <p:embed/>
                </p:oleObj>
              </mc:Choice>
              <mc:Fallback>
                <p:oleObj name="Equation" r:id="rId4" imgW="1752600" imgH="508000" progId="Equation.DSMT4">
                  <p:embed/>
                  <p:pic>
                    <p:nvPicPr>
                      <p:cNvPr id="5" name="对象 4">
                        <a:extLst>
                          <a:ext uri="{FF2B5EF4-FFF2-40B4-BE49-F238E27FC236}">
                            <a16:creationId xmlns:a16="http://schemas.microsoft.com/office/drawing/2014/main" id="{2DDEAC14-0C6D-4D68-94BA-AB1197BCA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61" y="5139872"/>
                        <a:ext cx="3006479" cy="87689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11C954B1-AF37-4C66-B6DD-985A1CBB1693}"/>
              </a:ext>
            </a:extLst>
          </p:cNvPr>
          <p:cNvGraphicFramePr>
            <a:graphicFrameLocks noChangeAspect="1"/>
          </p:cNvGraphicFramePr>
          <p:nvPr>
            <p:extLst>
              <p:ext uri="{D42A27DB-BD31-4B8C-83A1-F6EECF244321}">
                <p14:modId xmlns:p14="http://schemas.microsoft.com/office/powerpoint/2010/main" val="860978451"/>
              </p:ext>
            </p:extLst>
          </p:nvPr>
        </p:nvGraphicFramePr>
        <p:xfrm>
          <a:off x="867288" y="1784854"/>
          <a:ext cx="1781175" cy="431800"/>
        </p:xfrm>
        <a:graphic>
          <a:graphicData uri="http://schemas.openxmlformats.org/presentationml/2006/ole">
            <mc:AlternateContent xmlns:mc="http://schemas.openxmlformats.org/markup-compatibility/2006">
              <mc:Choice xmlns:v="urn:schemas-microsoft-com:vml" Requires="v">
                <p:oleObj spid="_x0000_s5011" name="Equation" r:id="rId6" imgW="711000" imgH="177480" progId="Equation.DSMT4">
                  <p:embed/>
                </p:oleObj>
              </mc:Choice>
              <mc:Fallback>
                <p:oleObj name="Equation" r:id="rId6" imgW="711000" imgH="177480" progId="Equation.DSMT4">
                  <p:embed/>
                  <p:pic>
                    <p:nvPicPr>
                      <p:cNvPr id="19" name="对象 18">
                        <a:extLst>
                          <a:ext uri="{FF2B5EF4-FFF2-40B4-BE49-F238E27FC236}">
                            <a16:creationId xmlns:a16="http://schemas.microsoft.com/office/drawing/2014/main" id="{11C954B1-AF37-4C66-B6DD-985A1CBB1693}"/>
                          </a:ext>
                        </a:extLst>
                      </p:cNvPr>
                      <p:cNvPicPr>
                        <a:picLocks noChangeAspect="1" noChangeArrowheads="1"/>
                      </p:cNvPicPr>
                      <p:nvPr/>
                    </p:nvPicPr>
                    <p:blipFill>
                      <a:blip r:embed="rId7"/>
                      <a:srcRect/>
                      <a:stretch>
                        <a:fillRect/>
                      </a:stretch>
                    </p:blipFill>
                    <p:spPr bwMode="auto">
                      <a:xfrm>
                        <a:off x="867288" y="1784854"/>
                        <a:ext cx="1781175" cy="431800"/>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5648DAFB-B2EC-4643-8FA7-A30E130BE9FB}"/>
              </a:ext>
            </a:extLst>
          </p:cNvPr>
          <p:cNvGraphicFramePr>
            <a:graphicFrameLocks noChangeAspect="1"/>
          </p:cNvGraphicFramePr>
          <p:nvPr>
            <p:extLst>
              <p:ext uri="{D42A27DB-BD31-4B8C-83A1-F6EECF244321}">
                <p14:modId xmlns:p14="http://schemas.microsoft.com/office/powerpoint/2010/main" val="1926515501"/>
              </p:ext>
            </p:extLst>
          </p:nvPr>
        </p:nvGraphicFramePr>
        <p:xfrm>
          <a:off x="825500" y="3051175"/>
          <a:ext cx="2206625" cy="496888"/>
        </p:xfrm>
        <a:graphic>
          <a:graphicData uri="http://schemas.openxmlformats.org/presentationml/2006/ole">
            <mc:AlternateContent xmlns:mc="http://schemas.openxmlformats.org/markup-compatibility/2006">
              <mc:Choice xmlns:v="urn:schemas-microsoft-com:vml" Requires="v">
                <p:oleObj spid="_x0000_s5012" name="Equation" r:id="rId8" imgW="1015920" imgH="228600" progId="Equation.DSMT4">
                  <p:embed/>
                </p:oleObj>
              </mc:Choice>
              <mc:Fallback>
                <p:oleObj name="Equation" r:id="rId8" imgW="1015920" imgH="228600" progId="Equation.DSMT4">
                  <p:embed/>
                  <p:pic>
                    <p:nvPicPr>
                      <p:cNvPr id="28" name="对象 27">
                        <a:extLst>
                          <a:ext uri="{FF2B5EF4-FFF2-40B4-BE49-F238E27FC236}">
                            <a16:creationId xmlns:a16="http://schemas.microsoft.com/office/drawing/2014/main" id="{5648DAFB-B2EC-4643-8FA7-A30E130BE9FB}"/>
                          </a:ext>
                        </a:extLst>
                      </p:cNvPr>
                      <p:cNvPicPr>
                        <a:picLocks noChangeAspect="1" noChangeArrowheads="1"/>
                      </p:cNvPicPr>
                      <p:nvPr/>
                    </p:nvPicPr>
                    <p:blipFill>
                      <a:blip r:embed="rId9"/>
                      <a:srcRect/>
                      <a:stretch>
                        <a:fillRect/>
                      </a:stretch>
                    </p:blipFill>
                    <p:spPr bwMode="auto">
                      <a:xfrm>
                        <a:off x="825500" y="3051175"/>
                        <a:ext cx="2206625" cy="496888"/>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94B6733A-1BEE-4F4A-A47E-D0FE70023A2C}"/>
              </a:ext>
            </a:extLst>
          </p:cNvPr>
          <p:cNvGraphicFramePr>
            <a:graphicFrameLocks noChangeAspect="1"/>
          </p:cNvGraphicFramePr>
          <p:nvPr>
            <p:extLst>
              <p:ext uri="{D42A27DB-BD31-4B8C-83A1-F6EECF244321}">
                <p14:modId xmlns:p14="http://schemas.microsoft.com/office/powerpoint/2010/main" val="509121301"/>
              </p:ext>
            </p:extLst>
          </p:nvPr>
        </p:nvGraphicFramePr>
        <p:xfrm>
          <a:off x="779463" y="4522788"/>
          <a:ext cx="2381250" cy="531812"/>
        </p:xfrm>
        <a:graphic>
          <a:graphicData uri="http://schemas.openxmlformats.org/presentationml/2006/ole">
            <mc:AlternateContent xmlns:mc="http://schemas.openxmlformats.org/markup-compatibility/2006">
              <mc:Choice xmlns:v="urn:schemas-microsoft-com:vml" Requires="v">
                <p:oleObj spid="_x0000_s5013" name="Equation" r:id="rId10" imgW="1371600" imgH="304560" progId="Equation.DSMT4">
                  <p:embed/>
                </p:oleObj>
              </mc:Choice>
              <mc:Fallback>
                <p:oleObj name="Equation" r:id="rId10" imgW="1371600" imgH="304560" progId="Equation.DSMT4">
                  <p:embed/>
                  <p:pic>
                    <p:nvPicPr>
                      <p:cNvPr id="32" name="对象 31">
                        <a:extLst>
                          <a:ext uri="{FF2B5EF4-FFF2-40B4-BE49-F238E27FC236}">
                            <a16:creationId xmlns:a16="http://schemas.microsoft.com/office/drawing/2014/main" id="{94B6733A-1BEE-4F4A-A47E-D0FE70023A2C}"/>
                          </a:ext>
                        </a:extLst>
                      </p:cNvPr>
                      <p:cNvPicPr>
                        <a:picLocks noChangeAspect="1" noChangeArrowheads="1"/>
                      </p:cNvPicPr>
                      <p:nvPr/>
                    </p:nvPicPr>
                    <p:blipFill>
                      <a:blip r:embed="rId11"/>
                      <a:srcRect/>
                      <a:stretch>
                        <a:fillRect/>
                      </a:stretch>
                    </p:blipFill>
                    <p:spPr bwMode="auto">
                      <a:xfrm>
                        <a:off x="779463" y="4522788"/>
                        <a:ext cx="2381250" cy="531812"/>
                      </a:xfrm>
                      <a:prstGeom prst="rect">
                        <a:avLst/>
                      </a:prstGeom>
                      <a:noFill/>
                    </p:spPr>
                  </p:pic>
                </p:oleObj>
              </mc:Fallback>
            </mc:AlternateContent>
          </a:graphicData>
        </a:graphic>
      </p:graphicFrame>
      <p:sp>
        <p:nvSpPr>
          <p:cNvPr id="7" name="TextBox 205">
            <a:extLst>
              <a:ext uri="{FF2B5EF4-FFF2-40B4-BE49-F238E27FC236}">
                <a16:creationId xmlns:a16="http://schemas.microsoft.com/office/drawing/2014/main" id="{F36F1C6E-2CFE-4B57-8DDA-A31D1C995033}"/>
              </a:ext>
            </a:extLst>
          </p:cNvPr>
          <p:cNvSpPr txBox="1"/>
          <p:nvPr/>
        </p:nvSpPr>
        <p:spPr>
          <a:xfrm>
            <a:off x="1170432" y="3986566"/>
            <a:ext cx="1906952" cy="400110"/>
          </a:xfrm>
          <a:prstGeom prst="rect">
            <a:avLst/>
          </a:prstGeom>
          <a:solidFill>
            <a:schemeClr val="accent1">
              <a:lumMod val="20000"/>
              <a:lumOff val="80000"/>
            </a:schemeClr>
          </a:solidFill>
        </p:spPr>
        <p:txBody>
          <a:bodyPr wrap="square" rtlCol="0">
            <a:spAutoFit/>
          </a:bodyPr>
          <a:lstStyle>
            <a:defPPr>
              <a:defRPr lang="zh-CN"/>
            </a:defPPr>
            <a:lvl1pPr>
              <a:defRPr>
                <a:solidFill>
                  <a:srgbClr val="000000"/>
                </a:solidFill>
                <a:latin typeface="Times New Roman" panose="02020603050405020304" pitchFamily="18" charset="0"/>
                <a:cs typeface="Times New Roman" panose="02020603050405020304" pitchFamily="18" charset="0"/>
              </a:defRPr>
            </a:lvl1pPr>
          </a:lstStyle>
          <a:p>
            <a:r>
              <a:rPr lang="en-US" altLang="zh-CN" sz="2000" dirty="0"/>
              <a:t>Robust estimator</a:t>
            </a:r>
            <a:endParaRPr lang="en-US" sz="2000" dirty="0"/>
          </a:p>
        </p:txBody>
      </p:sp>
      <p:pic>
        <p:nvPicPr>
          <p:cNvPr id="8" name="图片 7">
            <a:extLst>
              <a:ext uri="{FF2B5EF4-FFF2-40B4-BE49-F238E27FC236}">
                <a16:creationId xmlns:a16="http://schemas.microsoft.com/office/drawing/2014/main" id="{923A4661-7E86-4415-AF05-BF0C78244227}"/>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3487643" y="1944690"/>
            <a:ext cx="2688314" cy="3061067"/>
          </a:xfrm>
          <a:prstGeom prst="rect">
            <a:avLst/>
          </a:prstGeom>
          <a:noFill/>
        </p:spPr>
      </p:pic>
      <p:cxnSp>
        <p:nvCxnSpPr>
          <p:cNvPr id="9" name="连接符: 曲线 34">
            <a:extLst>
              <a:ext uri="{FF2B5EF4-FFF2-40B4-BE49-F238E27FC236}">
                <a16:creationId xmlns:a16="http://schemas.microsoft.com/office/drawing/2014/main" id="{EF857D82-6119-423E-9004-83FF01A7D1FA}"/>
              </a:ext>
            </a:extLst>
          </p:cNvPr>
          <p:cNvCxnSpPr>
            <a:cxnSpLocks/>
            <a:stCxn id="2" idx="3"/>
          </p:cNvCxnSpPr>
          <p:nvPr/>
        </p:nvCxnSpPr>
        <p:spPr>
          <a:xfrm>
            <a:off x="3022689" y="2692647"/>
            <a:ext cx="1203746" cy="88708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2">
            <a:extLst>
              <a:ext uri="{FF2B5EF4-FFF2-40B4-BE49-F238E27FC236}">
                <a16:creationId xmlns:a16="http://schemas.microsoft.com/office/drawing/2014/main" id="{9546942C-CCAD-4A0F-A5DC-65D826858FD0}"/>
              </a:ext>
            </a:extLst>
          </p:cNvPr>
          <p:cNvCxnSpPr>
            <a:cxnSpLocks/>
          </p:cNvCxnSpPr>
          <p:nvPr/>
        </p:nvCxnSpPr>
        <p:spPr>
          <a:xfrm flipV="1">
            <a:off x="3077384" y="4046914"/>
            <a:ext cx="978249" cy="109282"/>
          </a:xfrm>
          <a:prstGeom prst="curvedConnector3">
            <a:avLst>
              <a:gd name="adj1" fmla="val 479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8263" y="1216297"/>
            <a:ext cx="3259226"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Basic Concepts</a:t>
            </a:r>
          </a:p>
        </p:txBody>
      </p:sp>
      <p:sp>
        <p:nvSpPr>
          <p:cNvPr id="13" name="文本框 12"/>
          <p:cNvSpPr txBox="1"/>
          <p:nvPr/>
        </p:nvSpPr>
        <p:spPr>
          <a:xfrm>
            <a:off x="9403782" y="1590474"/>
            <a:ext cx="1950720"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Uncertainty</a:t>
            </a:r>
            <a:endParaRPr lang="zh-CN" altLang="en-US" sz="2400" dirty="0">
              <a:latin typeface="Times New Roman" panose="02020603050405020304" pitchFamily="18" charset="0"/>
              <a:cs typeface="Times New Roman" panose="02020603050405020304" pitchFamily="18" charset="0"/>
            </a:endParaRPr>
          </a:p>
        </p:txBody>
      </p:sp>
      <p:sp>
        <p:nvSpPr>
          <p:cNvPr id="14" name="矩形 13"/>
          <p:cNvSpPr/>
          <p:nvPr/>
        </p:nvSpPr>
        <p:spPr>
          <a:xfrm>
            <a:off x="8883541" y="2307926"/>
            <a:ext cx="2991203"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Error covariance (variance) </a:t>
            </a:r>
            <a:endParaRPr lang="zh-CN" altLang="en-US" dirty="0">
              <a:latin typeface="Times New Roman" panose="02020603050405020304" pitchFamily="18" charset="0"/>
              <a:cs typeface="Times New Roman" panose="02020603050405020304" pitchFamily="18" charset="0"/>
            </a:endParaRPr>
          </a:p>
        </p:txBody>
      </p:sp>
      <p:sp>
        <p:nvSpPr>
          <p:cNvPr id="16" name="TextBox 205"/>
          <p:cNvSpPr txBox="1"/>
          <p:nvPr/>
        </p:nvSpPr>
        <p:spPr>
          <a:xfrm>
            <a:off x="6097307" y="2692647"/>
            <a:ext cx="2529626" cy="400110"/>
          </a:xfrm>
          <a:prstGeom prst="rect">
            <a:avLst/>
          </a:prstGeom>
          <a:solidFill>
            <a:schemeClr val="accent1">
              <a:lumMod val="20000"/>
              <a:lumOff val="80000"/>
            </a:schemeClr>
          </a:solidFill>
        </p:spPr>
        <p:txBody>
          <a:bodyPr wrap="square" rtlCol="0">
            <a:spAutoFit/>
          </a:bodyPr>
          <a:lstStyle/>
          <a:p>
            <a:r>
              <a:rPr lang="en-US" altLang="zh-CN" sz="2000" dirty="0">
                <a:solidFill>
                  <a:srgbClr val="000000"/>
                </a:solidFill>
                <a:latin typeface="Times New Roman" panose="02020603050405020304" pitchFamily="18" charset="0"/>
                <a:cs typeface="Times New Roman" panose="02020603050405020304" pitchFamily="18" charset="0"/>
              </a:rPr>
              <a:t>Least square estimator</a:t>
            </a:r>
          </a:p>
        </p:txBody>
      </p:sp>
      <p:sp>
        <p:nvSpPr>
          <p:cNvPr id="18" name="TextBox 205">
            <a:extLst>
              <a:ext uri="{FF2B5EF4-FFF2-40B4-BE49-F238E27FC236}">
                <a16:creationId xmlns:a16="http://schemas.microsoft.com/office/drawing/2014/main" id="{F36F1C6E-2CFE-4B57-8DDA-A31D1C995033}"/>
              </a:ext>
            </a:extLst>
          </p:cNvPr>
          <p:cNvSpPr txBox="1"/>
          <p:nvPr/>
        </p:nvSpPr>
        <p:spPr>
          <a:xfrm>
            <a:off x="6199408" y="4208564"/>
            <a:ext cx="1906952" cy="400110"/>
          </a:xfrm>
          <a:prstGeom prst="rect">
            <a:avLst/>
          </a:prstGeom>
          <a:solidFill>
            <a:schemeClr val="accent1">
              <a:lumMod val="20000"/>
              <a:lumOff val="80000"/>
            </a:schemeClr>
          </a:solidFill>
        </p:spPr>
        <p:txBody>
          <a:bodyPr wrap="square" rtlCol="0">
            <a:spAutoFit/>
          </a:bodyPr>
          <a:lstStyle>
            <a:defPPr>
              <a:defRPr lang="zh-CN"/>
            </a:defPPr>
            <a:lvl1pPr>
              <a:defRPr>
                <a:solidFill>
                  <a:srgbClr val="000000"/>
                </a:solidFill>
                <a:latin typeface="Times New Roman" panose="02020603050405020304" pitchFamily="18" charset="0"/>
                <a:cs typeface="Times New Roman" panose="02020603050405020304" pitchFamily="18" charset="0"/>
              </a:defRPr>
            </a:lvl1pPr>
          </a:lstStyle>
          <a:p>
            <a:r>
              <a:rPr lang="en-US" altLang="zh-CN" sz="2000" dirty="0"/>
              <a:t>Robust estimator</a:t>
            </a:r>
            <a:endParaRPr lang="en-US" sz="2000" dirty="0"/>
          </a:p>
        </p:txBody>
      </p:sp>
      <p:sp>
        <p:nvSpPr>
          <p:cNvPr id="20" name="矩形 19"/>
          <p:cNvSpPr/>
          <p:nvPr/>
        </p:nvSpPr>
        <p:spPr>
          <a:xfrm>
            <a:off x="6405253" y="4661412"/>
            <a:ext cx="1701107"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Huber, 2004)</a:t>
            </a:r>
            <a:endParaRPr lang="zh-CN" altLang="en-US" dirty="0">
              <a:latin typeface="Times New Roman" panose="02020603050405020304" pitchFamily="18" charset="0"/>
              <a:cs typeface="Times New Roman" panose="02020603050405020304" pitchFamily="18" charset="0"/>
            </a:endParaRPr>
          </a:p>
        </p:txBody>
      </p:sp>
      <p:sp>
        <p:nvSpPr>
          <p:cNvPr id="21" name="矩形 20"/>
          <p:cNvSpPr/>
          <p:nvPr/>
        </p:nvSpPr>
        <p:spPr>
          <a:xfrm>
            <a:off x="9550058" y="2951521"/>
            <a:ext cx="1447832"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Monte Carlo</a:t>
            </a:r>
            <a:endParaRPr lang="zh-CN" altLang="en-US"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10936629" y="2951521"/>
            <a:ext cx="625410" cy="369332"/>
          </a:xfrm>
          <a:prstGeom prst="rect">
            <a:avLst/>
          </a:prstGeom>
          <a:noFill/>
        </p:spPr>
        <p:txBody>
          <a:bodyPr wrap="square" rtlCol="0">
            <a:spAutoFit/>
          </a:bodyPr>
          <a:lstStyle/>
          <a:p>
            <a:r>
              <a:rPr lang="en-US" altLang="zh-CN" dirty="0">
                <a:latin typeface="Wingdings 2" panose="05020102010507070707" pitchFamily="18" charset="2"/>
              </a:rPr>
              <a:t>R</a:t>
            </a:r>
            <a:endParaRPr lang="zh-CN" altLang="en-US" dirty="0">
              <a:latin typeface="Wingdings 2" panose="05020102010507070707" pitchFamily="18" charset="2"/>
            </a:endParaRPr>
          </a:p>
        </p:txBody>
      </p:sp>
      <p:sp>
        <p:nvSpPr>
          <p:cNvPr id="23" name="文本框 22"/>
          <p:cNvSpPr txBox="1"/>
          <p:nvPr/>
        </p:nvSpPr>
        <p:spPr>
          <a:xfrm>
            <a:off x="9530129" y="3475223"/>
            <a:ext cx="234461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Sampled 80% data with replacement</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9751591" y="4338122"/>
            <a:ext cx="125510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100 times </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9403782" y="4919519"/>
            <a:ext cx="245424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95% uncertainty limit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269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63" y="1216297"/>
            <a:ext cx="5711756"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Synthetic MT data experiments</a:t>
            </a:r>
          </a:p>
        </p:txBody>
      </p:sp>
      <p:pic>
        <p:nvPicPr>
          <p:cNvPr id="5" name="图片 4"/>
          <p:cNvPicPr>
            <a:picLocks noChangeAspect="1"/>
          </p:cNvPicPr>
          <p:nvPr/>
        </p:nvPicPr>
        <p:blipFill>
          <a:blip r:embed="rId3"/>
          <a:stretch>
            <a:fillRect/>
          </a:stretch>
        </p:blipFill>
        <p:spPr>
          <a:xfrm>
            <a:off x="128263" y="1824861"/>
            <a:ext cx="6294213" cy="4307715"/>
          </a:xfrm>
          <a:prstGeom prst="rect">
            <a:avLst/>
          </a:prstGeom>
        </p:spPr>
      </p:pic>
      <p:sp>
        <p:nvSpPr>
          <p:cNvPr id="7" name="右箭头 6"/>
          <p:cNvSpPr/>
          <p:nvPr/>
        </p:nvSpPr>
        <p:spPr>
          <a:xfrm>
            <a:off x="6072857" y="1711173"/>
            <a:ext cx="2063156" cy="524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79918" y="1277852"/>
            <a:ext cx="1488778"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Add noise</a:t>
            </a:r>
            <a:endParaRPr lang="zh-CN" altLang="en-US" sz="2400" dirty="0">
              <a:latin typeface="Times New Roman" panose="02020603050405020304" pitchFamily="18" charset="0"/>
              <a:cs typeface="Times New Roman" panose="02020603050405020304" pitchFamily="18" charset="0"/>
            </a:endParaRPr>
          </a:p>
        </p:txBody>
      </p:sp>
      <p:cxnSp>
        <p:nvCxnSpPr>
          <p:cNvPr id="10" name="曲线连接符 9"/>
          <p:cNvCxnSpPr>
            <a:stCxn id="7" idx="3"/>
          </p:cNvCxnSpPr>
          <p:nvPr/>
        </p:nvCxnSpPr>
        <p:spPr>
          <a:xfrm flipV="1">
            <a:off x="8136013" y="1657783"/>
            <a:ext cx="394770" cy="3155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7" idx="3"/>
            <a:endCxn id="12" idx="2"/>
          </p:cNvCxnSpPr>
          <p:nvPr/>
        </p:nvCxnSpPr>
        <p:spPr>
          <a:xfrm>
            <a:off x="8136013" y="1973301"/>
            <a:ext cx="1628309" cy="72574"/>
          </a:xfrm>
          <a:prstGeom prst="curvedConnector4">
            <a:avLst>
              <a:gd name="adj1" fmla="val 15370"/>
              <a:gd name="adj2" fmla="val 4149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6582" t="1265" r="5283" b="-1"/>
          <a:stretch/>
        </p:blipFill>
        <p:spPr>
          <a:xfrm>
            <a:off x="6279918" y="2368819"/>
            <a:ext cx="5607282" cy="3678690"/>
          </a:xfrm>
          <a:prstGeom prst="rect">
            <a:avLst/>
          </a:prstGeom>
        </p:spPr>
      </p:pic>
      <p:pic>
        <p:nvPicPr>
          <p:cNvPr id="12" name="图片 11"/>
          <p:cNvPicPr>
            <a:picLocks noChangeAspect="1"/>
          </p:cNvPicPr>
          <p:nvPr/>
        </p:nvPicPr>
        <p:blipFill>
          <a:blip r:embed="rId5"/>
          <a:stretch>
            <a:fillRect/>
          </a:stretch>
        </p:blipFill>
        <p:spPr>
          <a:xfrm>
            <a:off x="8636562" y="1497235"/>
            <a:ext cx="2255520" cy="548640"/>
          </a:xfrm>
          <a:prstGeom prst="rect">
            <a:avLst/>
          </a:prstGeom>
        </p:spPr>
      </p:pic>
    </p:spTree>
    <p:extLst>
      <p:ext uri="{BB962C8B-B14F-4D97-AF65-F5344CB8AC3E}">
        <p14:creationId xmlns:p14="http://schemas.microsoft.com/office/powerpoint/2010/main" val="2824387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372" y="1240129"/>
            <a:ext cx="10170448" cy="4598696"/>
          </a:xfrm>
          <a:prstGeom prst="rect">
            <a:avLst/>
          </a:prstGeom>
        </p:spPr>
      </p:pic>
      <p:sp>
        <p:nvSpPr>
          <p:cNvPr id="3" name="文本框 2"/>
          <p:cNvSpPr txBox="1"/>
          <p:nvPr/>
        </p:nvSpPr>
        <p:spPr>
          <a:xfrm>
            <a:off x="183729" y="3075818"/>
            <a:ext cx="1995889"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Gaussian noise in electrical field</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352BB1E-E964-4C9B-A1E3-737A432920E2}"/>
              </a:ext>
            </a:extLst>
          </p:cNvPr>
          <p:cNvSpPr/>
          <p:nvPr/>
        </p:nvSpPr>
        <p:spPr>
          <a:xfrm>
            <a:off x="128263" y="1216297"/>
            <a:ext cx="1960793" cy="523220"/>
          </a:xfrm>
          <a:prstGeom prst="rect">
            <a:avLst/>
          </a:prstGeom>
        </p:spPr>
        <p:txBody>
          <a:bodyPr wrap="none">
            <a:spAutoFit/>
          </a:bodyPr>
          <a:lstStyle/>
          <a:p>
            <a:pPr marL="571500" indent="-571500">
              <a:buFont typeface="Wingdings" panose="05000000000000000000" pitchFamily="2" charset="2"/>
              <a:buChar char="l"/>
            </a:pPr>
            <a:r>
              <a:rPr lang="en-US" altLang="zh-CN" sz="2800" dirty="0">
                <a:latin typeface="Arial" panose="020B0604020202020204" pitchFamily="34" charset="0"/>
                <a:cs typeface="Arial" panose="020B0604020202020204" pitchFamily="34" charset="0"/>
              </a:rPr>
              <a:t>Results</a:t>
            </a:r>
          </a:p>
        </p:txBody>
      </p:sp>
      <p:sp>
        <p:nvSpPr>
          <p:cNvPr id="2" name="文本框 1">
            <a:extLst>
              <a:ext uri="{FF2B5EF4-FFF2-40B4-BE49-F238E27FC236}">
                <a16:creationId xmlns:a16="http://schemas.microsoft.com/office/drawing/2014/main" id="{25A5B319-1D67-4FBC-8813-D34B389F6784}"/>
              </a:ext>
            </a:extLst>
          </p:cNvPr>
          <p:cNvSpPr txBox="1"/>
          <p:nvPr/>
        </p:nvSpPr>
        <p:spPr>
          <a:xfrm>
            <a:off x="4237464" y="1216297"/>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1987244-EDDB-43A2-BD43-D1C60CD7F76D}"/>
              </a:ext>
            </a:extLst>
          </p:cNvPr>
          <p:cNvSpPr txBox="1"/>
          <p:nvPr/>
        </p:nvSpPr>
        <p:spPr>
          <a:xfrm>
            <a:off x="8649630" y="1240129"/>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3893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241135"/>
            <a:ext cx="10782300" cy="4883748"/>
          </a:xfrm>
          <a:prstGeom prst="rect">
            <a:avLst/>
          </a:prstGeom>
        </p:spPr>
      </p:pic>
      <p:sp>
        <p:nvSpPr>
          <p:cNvPr id="5" name="文本框 4"/>
          <p:cNvSpPr txBox="1"/>
          <p:nvPr/>
        </p:nvSpPr>
        <p:spPr>
          <a:xfrm>
            <a:off x="98004" y="3221344"/>
            <a:ext cx="1995889"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 30% Cauchy noise in electrical field</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D5194FB-7F98-4CAC-A394-B6E332451903}"/>
              </a:ext>
            </a:extLst>
          </p:cNvPr>
          <p:cNvSpPr txBox="1"/>
          <p:nvPr/>
        </p:nvSpPr>
        <p:spPr>
          <a:xfrm>
            <a:off x="3702205" y="1240129"/>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Least Square</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E08B12A-4BB3-4E9F-ABA1-06A9750F1092}"/>
              </a:ext>
            </a:extLst>
          </p:cNvPr>
          <p:cNvSpPr txBox="1"/>
          <p:nvPr/>
        </p:nvSpPr>
        <p:spPr>
          <a:xfrm>
            <a:off x="8649630" y="1240129"/>
            <a:ext cx="17061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Robust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591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4702</TotalTime>
  <Words>1409</Words>
  <Application>Microsoft Office PowerPoint</Application>
  <PresentationFormat>宽屏</PresentationFormat>
  <Paragraphs>125</Paragraphs>
  <Slides>18</Slides>
  <Notes>17</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8" baseType="lpstr">
      <vt:lpstr>Roboto</vt:lpstr>
      <vt:lpstr>等线</vt:lpstr>
      <vt:lpstr>等线 Light</vt:lpstr>
      <vt:lpstr>Arial</vt:lpstr>
      <vt:lpstr>Calibri</vt:lpstr>
      <vt:lpstr>Times New Roman</vt:lpstr>
      <vt:lpstr>Wingdings</vt:lpstr>
      <vt:lpstr>Wingdings 2</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陈杭</dc:creator>
  <cp:lastModifiedBy>陈杭</cp:lastModifiedBy>
  <cp:revision>335</cp:revision>
  <dcterms:created xsi:type="dcterms:W3CDTF">2020-09-23T21:14:56Z</dcterms:created>
  <dcterms:modified xsi:type="dcterms:W3CDTF">2020-12-10T22:24:16Z</dcterms:modified>
</cp:coreProperties>
</file>